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5"/>
  </p:notesMasterIdLst>
  <p:handoutMasterIdLst>
    <p:handoutMasterId r:id="rId36"/>
  </p:handoutMasterIdLst>
  <p:sldIdLst>
    <p:sldId id="256" r:id="rId2"/>
    <p:sldId id="609" r:id="rId3"/>
    <p:sldId id="639" r:id="rId4"/>
    <p:sldId id="644" r:id="rId5"/>
    <p:sldId id="569" r:id="rId6"/>
    <p:sldId id="645" r:id="rId7"/>
    <p:sldId id="597" r:id="rId8"/>
    <p:sldId id="640" r:id="rId9"/>
    <p:sldId id="584" r:id="rId10"/>
    <p:sldId id="646" r:id="rId11"/>
    <p:sldId id="647" r:id="rId12"/>
    <p:sldId id="648" r:id="rId13"/>
    <p:sldId id="641" r:id="rId14"/>
    <p:sldId id="586" r:id="rId15"/>
    <p:sldId id="649" r:id="rId16"/>
    <p:sldId id="650" r:id="rId17"/>
    <p:sldId id="651" r:id="rId18"/>
    <p:sldId id="642" r:id="rId19"/>
    <p:sldId id="659" r:id="rId20"/>
    <p:sldId id="589" r:id="rId21"/>
    <p:sldId id="660" r:id="rId22"/>
    <p:sldId id="654" r:id="rId23"/>
    <p:sldId id="655" r:id="rId24"/>
    <p:sldId id="653" r:id="rId25"/>
    <p:sldId id="656" r:id="rId26"/>
    <p:sldId id="657" r:id="rId27"/>
    <p:sldId id="652" r:id="rId28"/>
    <p:sldId id="658" r:id="rId29"/>
    <p:sldId id="643" r:id="rId30"/>
    <p:sldId id="630" r:id="rId31"/>
    <p:sldId id="631" r:id="rId32"/>
    <p:sldId id="568" r:id="rId33"/>
    <p:sldId id="552" r:id="rId34"/>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DECB"/>
    <a:srgbClr val="0000FF"/>
    <a:srgbClr val="3860D7"/>
    <a:srgbClr val="00B050"/>
    <a:srgbClr val="0033CC"/>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5488" autoAdjust="0"/>
  </p:normalViewPr>
  <p:slideViewPr>
    <p:cSldViewPr>
      <p:cViewPr>
        <p:scale>
          <a:sx n="100" d="100"/>
          <a:sy n="100" d="100"/>
        </p:scale>
        <p:origin x="732" y="-2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2018/6/1</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2018/6/1</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不同的学者采用不同的损伤变量演化法则来模拟材料损伤时软化过程</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10</a:t>
            </a:fld>
            <a:endParaRPr lang="zh-CN" altLang="en-US"/>
          </a:p>
        </p:txBody>
      </p:sp>
    </p:spTree>
    <p:extLst>
      <p:ext uri="{BB962C8B-B14F-4D97-AF65-F5344CB8AC3E}">
        <p14:creationId xmlns:p14="http://schemas.microsoft.com/office/powerpoint/2010/main" val="3833334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147931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12</a:t>
            </a:fld>
            <a:endParaRPr lang="zh-CN" altLang="en-US"/>
          </a:p>
        </p:txBody>
      </p:sp>
    </p:spTree>
    <p:extLst>
      <p:ext uri="{BB962C8B-B14F-4D97-AF65-F5344CB8AC3E}">
        <p14:creationId xmlns:p14="http://schemas.microsoft.com/office/powerpoint/2010/main" val="1203097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13</a:t>
            </a:fld>
            <a:endParaRPr lang="zh-CN" altLang="en-US" smtClean="0"/>
          </a:p>
        </p:txBody>
      </p:sp>
    </p:spTree>
    <p:extLst>
      <p:ext uri="{BB962C8B-B14F-4D97-AF65-F5344CB8AC3E}">
        <p14:creationId xmlns:p14="http://schemas.microsoft.com/office/powerpoint/2010/main" val="176123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853909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702497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17</a:t>
            </a:fld>
            <a:endParaRPr lang="zh-CN" altLang="en-US"/>
          </a:p>
        </p:txBody>
      </p:sp>
    </p:spTree>
    <p:extLst>
      <p:ext uri="{BB962C8B-B14F-4D97-AF65-F5344CB8AC3E}">
        <p14:creationId xmlns:p14="http://schemas.microsoft.com/office/powerpoint/2010/main" val="144995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18</a:t>
            </a:fld>
            <a:endParaRPr lang="zh-CN" altLang="en-US" smtClean="0"/>
          </a:p>
        </p:txBody>
      </p:sp>
    </p:spTree>
    <p:extLst>
      <p:ext uri="{BB962C8B-B14F-4D97-AF65-F5344CB8AC3E}">
        <p14:creationId xmlns:p14="http://schemas.microsoft.com/office/powerpoint/2010/main" val="1468871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351089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27</a:t>
            </a:fld>
            <a:endParaRPr lang="zh-CN" altLang="en-US"/>
          </a:p>
        </p:txBody>
      </p:sp>
    </p:spTree>
    <p:extLst>
      <p:ext uri="{BB962C8B-B14F-4D97-AF65-F5344CB8AC3E}">
        <p14:creationId xmlns:p14="http://schemas.microsoft.com/office/powerpoint/2010/main" val="427586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29</a:t>
            </a:fld>
            <a:endParaRPr lang="zh-CN" altLang="en-US" smtClean="0"/>
          </a:p>
        </p:txBody>
      </p:sp>
    </p:spTree>
    <p:extLst>
      <p:ext uri="{BB962C8B-B14F-4D97-AF65-F5344CB8AC3E}">
        <p14:creationId xmlns:p14="http://schemas.microsoft.com/office/powerpoint/2010/main" val="3882647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33</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31461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solidFill>
                  <a:prstClr val="black"/>
                </a:solidFill>
              </a:rPr>
              <a:pPr>
                <a:defRPr/>
              </a:pPr>
              <a:t>4</a:t>
            </a:fld>
            <a:endParaRPr lang="en-US" altLang="zh-CN" smtClean="0">
              <a:solidFill>
                <a:prstClr val="black"/>
              </a:solidFill>
            </a:endParaRPr>
          </a:p>
        </p:txBody>
      </p:sp>
    </p:spTree>
    <p:extLst>
      <p:ext uri="{BB962C8B-B14F-4D97-AF65-F5344CB8AC3E}">
        <p14:creationId xmlns:p14="http://schemas.microsoft.com/office/powerpoint/2010/main" val="32282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97042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6</a:t>
            </a:fld>
            <a:endParaRPr lang="en-US" altLang="zh-CN" smtClean="0"/>
          </a:p>
        </p:txBody>
      </p:sp>
    </p:spTree>
    <p:extLst>
      <p:ext uri="{BB962C8B-B14F-4D97-AF65-F5344CB8AC3E}">
        <p14:creationId xmlns:p14="http://schemas.microsoft.com/office/powerpoint/2010/main" val="196795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9822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6036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4060156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31.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1.wmf"/><Relationship Id="rId4" Type="http://schemas.openxmlformats.org/officeDocument/2006/relationships/image" Target="../media/image40.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0.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7.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media" Target="../media/media2.mp4"/><Relationship Id="rId21" Type="http://schemas.openxmlformats.org/officeDocument/2006/relationships/image" Target="../media/image93.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video" Target="../media/media1.mp4"/><Relationship Id="rId16" Type="http://schemas.openxmlformats.org/officeDocument/2006/relationships/image" Target="../media/image88.png"/><Relationship Id="rId20" Type="http://schemas.openxmlformats.org/officeDocument/2006/relationships/image" Target="../media/image9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96.png"/><Relationship Id="rId5" Type="http://schemas.microsoft.com/office/2007/relationships/media" Target="../media/media3.mp4"/><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video" Target="../media/media5.mp4"/><Relationship Id="rId19" Type="http://schemas.openxmlformats.org/officeDocument/2006/relationships/image" Target="../media/image9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02.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01.png"/><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03.png"/><Relationship Id="rId9" Type="http://schemas.openxmlformats.org/officeDocument/2006/relationships/image" Target="../media/image120.png"/><Relationship Id="rId1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smtClean="0">
                <a:solidFill>
                  <a:srgbClr val="FF0000"/>
                </a:solidFill>
                <a:cs typeface="Arial" panose="020B0604020202020204" pitchFamily="34" charset="0"/>
              </a:rPr>
              <a:t>大开孔复合材料</a:t>
            </a:r>
            <a:r>
              <a:rPr lang="zh-CN" altLang="en-US" sz="4400" dirty="0">
                <a:solidFill>
                  <a:srgbClr val="FF0000"/>
                </a:solidFill>
                <a:cs typeface="Arial" panose="020B0604020202020204" pitchFamily="34" charset="0"/>
              </a:rPr>
              <a:t>层合板</a:t>
            </a:r>
            <a:r>
              <a:rPr lang="zh-CN" altLang="en-US" sz="4400" dirty="0" smtClean="0">
                <a:solidFill>
                  <a:srgbClr val="FF0000"/>
                </a:solidFill>
                <a:cs typeface="Arial" panose="020B0604020202020204" pitchFamily="34" charset="0"/>
              </a:rPr>
              <a:t>的</a:t>
            </a:r>
            <a:r>
              <a:rPr lang="en-US" altLang="zh-CN" sz="4400" dirty="0" smtClean="0">
                <a:solidFill>
                  <a:srgbClr val="FF0000"/>
                </a:solidFill>
                <a:cs typeface="Arial" panose="020B0604020202020204" pitchFamily="34" charset="0"/>
              </a:rPr>
              <a:t/>
            </a:r>
            <a:br>
              <a:rPr lang="en-US" altLang="zh-CN" sz="4400" dirty="0" smtClean="0">
                <a:solidFill>
                  <a:srgbClr val="FF0000"/>
                </a:solidFill>
                <a:cs typeface="Arial" panose="020B0604020202020204" pitchFamily="34" charset="0"/>
              </a:rPr>
            </a:br>
            <a:r>
              <a:rPr lang="zh-CN" altLang="en-US" sz="4400" dirty="0" smtClean="0">
                <a:solidFill>
                  <a:srgbClr val="FF0000"/>
                </a:solidFill>
                <a:cs typeface="Arial" panose="020B0604020202020204" pitchFamily="34" charset="0"/>
              </a:rPr>
              <a:t>渐进</a:t>
            </a:r>
            <a:r>
              <a:rPr lang="zh-CN" altLang="en-US" sz="4400" dirty="0">
                <a:solidFill>
                  <a:srgbClr val="FF0000"/>
                </a:solidFill>
                <a:cs typeface="Arial" panose="020B0604020202020204" pitchFamily="34" charset="0"/>
              </a:rPr>
              <a:t>失效分析</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a:t>
            </a:r>
            <a:r>
              <a:rPr lang="zh-CN" altLang="en-US" sz="2800" dirty="0">
                <a:latin typeface="黑体" panose="02010609060101010101" pitchFamily="49" charset="-122"/>
                <a:ea typeface="黑体" panose="02010609060101010101" pitchFamily="49" charset="-122"/>
              </a:rPr>
              <a:t>储鹏程</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2018-06-04</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损伤变量</a:t>
            </a:r>
            <a:r>
              <a:rPr lang="zh-CN" altLang="en-US" sz="2600" dirty="0" smtClean="0">
                <a:latin typeface="Arial" panose="020B0604020202020204" pitchFamily="34" charset="0"/>
                <a:ea typeface="黑体" pitchFamily="2" charset="-122"/>
                <a:cs typeface="Arial" panose="020B0604020202020204" pitchFamily="34" charset="0"/>
              </a:rPr>
              <a:t>演化</a:t>
            </a:r>
            <a:r>
              <a:rPr lang="zh-CN" altLang="en-US" sz="2600" dirty="0">
                <a:latin typeface="Arial" panose="020B0604020202020204" pitchFamily="34" charset="0"/>
                <a:ea typeface="黑体" pitchFamily="2" charset="-122"/>
                <a:cs typeface="Arial" panose="020B0604020202020204" pitchFamily="34" charset="0"/>
              </a:rPr>
              <a:t>法则</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46093" y="1687591"/>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37" name="文本框 36"/>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42" name="文本框 41"/>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a:t>
            </a:r>
            <a:r>
              <a:rPr lang="zh-CN" altLang="en-US" b="1" dirty="0">
                <a:latin typeface="Times New Roman" panose="02020603050405020304" pitchFamily="18" charset="0"/>
                <a:cs typeface="Times New Roman" panose="02020603050405020304" pitchFamily="18" charset="0"/>
                <a:sym typeface="+mn-ea"/>
              </a:rPr>
              <a:t>演化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43" name="直接连接符 42"/>
          <p:cNvCxnSpPr/>
          <p:nvPr/>
        </p:nvCxnSpPr>
        <p:spPr>
          <a:xfrm flipH="1">
            <a:off x="4320479" y="1213485"/>
            <a:ext cx="3492" cy="5485130"/>
          </a:xfrm>
          <a:prstGeom prst="line">
            <a:avLst/>
          </a:prstGeom>
          <a:solidFill>
            <a:schemeClr val="accent1"/>
          </a:solidFill>
          <a:ln w="41275" cap="flat" cmpd="sng" algn="ctr">
            <a:solidFill>
              <a:srgbClr val="00B050"/>
            </a:solidFill>
            <a:prstDash val="sysDash"/>
            <a:round/>
            <a:headEnd type="none" w="med" len="med"/>
            <a:tailEnd type="none" w="med" len="med"/>
          </a:ln>
        </p:spPr>
      </p:cxnSp>
      <mc:AlternateContent xmlns:mc="http://schemas.openxmlformats.org/markup-compatibility/2006" xmlns:a14="http://schemas.microsoft.com/office/drawing/2010/main">
        <mc:Choice Requires="a14">
          <p:sp>
            <p:nvSpPr>
              <p:cNvPr id="3" name="矩形 2"/>
              <p:cNvSpPr/>
              <p:nvPr/>
            </p:nvSpPr>
            <p:spPr>
              <a:xfrm>
                <a:off x="6226" y="1926287"/>
                <a:ext cx="3923154" cy="645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m:t>
                      </m:r>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e>
                      </m:d>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6226" y="1926287"/>
                <a:ext cx="3923154" cy="645561"/>
              </a:xfrm>
              <a:prstGeom prst="rect">
                <a:avLst/>
              </a:prstGeom>
              <a:blipFill rotWithShape="0">
                <a:blip r:embed="rId3"/>
                <a:stretch>
                  <a:fillRect/>
                </a:stretch>
              </a:blipFill>
            </p:spPr>
            <p:txBody>
              <a:bodyPr/>
              <a:lstStyle/>
              <a:p>
                <a:r>
                  <a:rPr lang="zh-CN" altLang="en-US">
                    <a:noFill/>
                  </a:rPr>
                  <a:t> </a:t>
                </a:r>
              </a:p>
            </p:txBody>
          </p:sp>
        </mc:Fallback>
      </mc:AlternateContent>
      <p:sp>
        <p:nvSpPr>
          <p:cNvPr id="48" name="矩形 47"/>
          <p:cNvSpPr/>
          <p:nvPr/>
        </p:nvSpPr>
        <p:spPr>
          <a:xfrm>
            <a:off x="4288790" y="1098550"/>
            <a:ext cx="1363330" cy="455253"/>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a:t>
            </a:r>
            <a:r>
              <a:rPr lang="zh-CN" altLang="en-US" b="1" dirty="0">
                <a:latin typeface="Times New Roman" panose="02020603050405020304" pitchFamily="18" charset="0"/>
                <a:cs typeface="Times New Roman" panose="02020603050405020304" pitchFamily="18" charset="0"/>
                <a:sym typeface="+mn-ea"/>
              </a:rPr>
              <a:t>演化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33484" y="1910513"/>
                <a:ext cx="3714158" cy="598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e>
                          </m:d>
                          <m:r>
                            <a:rPr lang="zh-CN" altLang="en-US" sz="1600" i="0">
                              <a:latin typeface="Cambria Math" panose="02040503050406030204" pitchFamily="18" charset="0"/>
                            </a:rPr>
                            <m:t>  </m:t>
                          </m:r>
                        </m:sup>
                      </m:sSup>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533484" y="1910513"/>
                <a:ext cx="3714158" cy="59811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937" y="3384811"/>
                <a:ext cx="5759402" cy="600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572937" y="3384811"/>
                <a:ext cx="5759402" cy="600677"/>
              </a:xfrm>
              <a:prstGeom prst="rect">
                <a:avLst/>
              </a:prstGeom>
              <a:blipFill rotWithShape="0">
                <a:blip r:embed="rId5"/>
                <a:stretch>
                  <a:fillRect b="-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620" y="3973349"/>
                <a:ext cx="4572000" cy="57637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117620" y="3973349"/>
                <a:ext cx="4572000" cy="576376"/>
              </a:xfrm>
              <a:prstGeom prst="rect">
                <a:avLst/>
              </a:prstGeom>
              <a:blipFill rotWithShape="0">
                <a:blip r:embed="rId6"/>
                <a:stretch>
                  <a:fillRect b="-2128"/>
                </a:stretch>
              </a:blipFill>
            </p:spPr>
            <p:txBody>
              <a:bodyPr/>
              <a:lstStyle/>
              <a:p>
                <a:r>
                  <a:rPr lang="zh-CN" altLang="en-US">
                    <a:noFill/>
                  </a:rPr>
                  <a:t> </a:t>
                </a:r>
              </a:p>
            </p:txBody>
          </p:sp>
        </mc:Fallback>
      </mc:AlternateContent>
      <p:sp>
        <p:nvSpPr>
          <p:cNvPr id="49" name="左大括号 48"/>
          <p:cNvSpPr/>
          <p:nvPr/>
        </p:nvSpPr>
        <p:spPr>
          <a:xfrm>
            <a:off x="274776" y="3650219"/>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mc:AlternateContent xmlns:mc="http://schemas.openxmlformats.org/markup-compatibility/2006" xmlns:a14="http://schemas.microsoft.com/office/drawing/2010/main">
        <mc:Choice Requires="a14">
          <p:sp>
            <p:nvSpPr>
              <p:cNvPr id="11" name="矩形 10"/>
              <p:cNvSpPr/>
              <p:nvPr/>
            </p:nvSpPr>
            <p:spPr>
              <a:xfrm>
                <a:off x="4705500" y="3284984"/>
                <a:ext cx="3360984" cy="672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4705500" y="3284984"/>
                <a:ext cx="3360984" cy="672043"/>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16656" y="3967749"/>
                <a:ext cx="343440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716656" y="3967749"/>
                <a:ext cx="3434402" cy="599716"/>
              </a:xfrm>
              <a:prstGeom prst="rect">
                <a:avLst/>
              </a:prstGeom>
              <a:blipFill rotWithShape="0">
                <a:blip r:embed="rId8"/>
                <a:stretch>
                  <a:fillRect/>
                </a:stretch>
              </a:blipFill>
            </p:spPr>
            <p:txBody>
              <a:bodyPr/>
              <a:lstStyle/>
              <a:p>
                <a:r>
                  <a:rPr lang="zh-CN" altLang="en-US">
                    <a:noFill/>
                  </a:rPr>
                  <a:t> </a:t>
                </a:r>
              </a:p>
            </p:txBody>
          </p:sp>
        </mc:Fallback>
      </mc:AlternateContent>
      <p:sp>
        <p:nvSpPr>
          <p:cNvPr id="50" name="左大括号 49"/>
          <p:cNvSpPr/>
          <p:nvPr/>
        </p:nvSpPr>
        <p:spPr>
          <a:xfrm>
            <a:off x="4528986" y="3657013"/>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51" name="图片 50"/>
          <p:cNvPicPr/>
          <p:nvPr/>
        </p:nvPicPr>
        <p:blipFill>
          <a:blip r:embed="rId9">
            <a:extLst>
              <a:ext uri="{28A0092B-C50C-407E-A947-70E740481C1C}">
                <a14:useLocalDpi xmlns:a14="http://schemas.microsoft.com/office/drawing/2010/main" val="0"/>
              </a:ext>
            </a:extLst>
          </a:blip>
          <a:stretch>
            <a:fillRect/>
          </a:stretch>
        </p:blipFill>
        <p:spPr>
          <a:xfrm>
            <a:off x="3068389" y="4911657"/>
            <a:ext cx="2620010" cy="1871980"/>
          </a:xfrm>
          <a:prstGeom prst="rect">
            <a:avLst/>
          </a:prstGeom>
        </p:spPr>
      </p:pic>
      <p:pic>
        <p:nvPicPr>
          <p:cNvPr id="13" name="图片 12"/>
          <p:cNvPicPr>
            <a:picLocks noChangeAspect="1"/>
          </p:cNvPicPr>
          <p:nvPr/>
        </p:nvPicPr>
        <p:blipFill>
          <a:blip r:embed="rId10"/>
          <a:stretch>
            <a:fillRect/>
          </a:stretch>
        </p:blipFill>
        <p:spPr>
          <a:xfrm>
            <a:off x="2630064" y="2671675"/>
            <a:ext cx="3464524" cy="420638"/>
          </a:xfrm>
          <a:prstGeom prst="rect">
            <a:avLst/>
          </a:prstGeom>
        </p:spPr>
      </p:pic>
      <p:sp>
        <p:nvSpPr>
          <p:cNvPr id="52" name="矩形 51"/>
          <p:cNvSpPr/>
          <p:nvPr/>
        </p:nvSpPr>
        <p:spPr>
          <a:xfrm>
            <a:off x="3491880" y="5787184"/>
            <a:ext cx="5555682" cy="276999"/>
          </a:xfrm>
          <a:prstGeom prst="rect">
            <a:avLst/>
          </a:prstGeom>
        </p:spPr>
        <p:txBody>
          <a:bodyPr wrap="square">
            <a:spAutoFit/>
          </a:bodyPr>
          <a:lstStyle/>
          <a:p>
            <a:pPr lvl="4" eaLnBrk="0">
              <a:spcBef>
                <a:spcPts val="600"/>
              </a:spcBef>
              <a:spcAft>
                <a:spcPts val="1200"/>
              </a:spcAft>
            </a:pPr>
            <a:r>
              <a:rPr lang="zh-CN" altLang="zh-CN" sz="1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损伤演化法则（黑色：线性法则；蓝色：指数法则）</a:t>
            </a:r>
            <a:endParaRPr lang="zh-CN" altLang="zh-CN"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a:p>
        </p:txBody>
      </p:sp>
    </p:spTree>
    <p:extLst>
      <p:ext uri="{BB962C8B-B14F-4D97-AF65-F5344CB8AC3E}">
        <p14:creationId xmlns:p14="http://schemas.microsoft.com/office/powerpoint/2010/main" val="424561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剪切非线性和就地强度理论</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7" name="直接连接符 6"/>
          <p:cNvCxnSpPr/>
          <p:nvPr/>
        </p:nvCxnSpPr>
        <p:spPr>
          <a:xfrm>
            <a:off x="4550890" y="1109291"/>
            <a:ext cx="0" cy="5748709"/>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9" name="图片 8"/>
          <p:cNvPicPr>
            <a:picLocks noChangeAspect="1"/>
          </p:cNvPicPr>
          <p:nvPr/>
        </p:nvPicPr>
        <p:blipFill>
          <a:blip r:embed="rId4"/>
          <a:stretch>
            <a:fillRect/>
          </a:stretch>
        </p:blipFill>
        <p:spPr>
          <a:xfrm>
            <a:off x="2426308" y="2798615"/>
            <a:ext cx="1757602" cy="1431899"/>
          </a:xfrm>
          <a:prstGeom prst="rect">
            <a:avLst/>
          </a:prstGeom>
        </p:spPr>
      </p:pic>
      <p:sp>
        <p:nvSpPr>
          <p:cNvPr id="11" name="文本框 10"/>
          <p:cNvSpPr txBox="1"/>
          <p:nvPr/>
        </p:nvSpPr>
        <p:spPr>
          <a:xfrm>
            <a:off x="40226" y="4282446"/>
            <a:ext cx="4410090" cy="523220"/>
          </a:xfrm>
          <a:prstGeom prst="rect">
            <a:avLst/>
          </a:prstGeom>
          <a:noFill/>
        </p:spPr>
        <p:txBody>
          <a:bodyPr wrap="square" rtlCol="0">
            <a:spAutoFit/>
          </a:bodyPr>
          <a:lstStyle/>
          <a:p>
            <a:r>
              <a:rPr lang="zh-CN" altLang="en-US" sz="1400" dirty="0" smtClean="0"/>
              <a:t>使用</a:t>
            </a:r>
            <a:r>
              <a:rPr lang="en-US" altLang="zh-CN" sz="1400" b="1" dirty="0" err="1" smtClean="0">
                <a:solidFill>
                  <a:srgbClr val="FF0000"/>
                </a:solidFill>
              </a:rPr>
              <a:t>Ramberg</a:t>
            </a:r>
            <a:r>
              <a:rPr lang="en-US" altLang="zh-CN" sz="1400" b="1" dirty="0" smtClean="0">
                <a:solidFill>
                  <a:srgbClr val="FF0000"/>
                </a:solidFill>
              </a:rPr>
              <a:t>-Osgood</a:t>
            </a:r>
            <a:r>
              <a:rPr lang="zh-CN" altLang="en-US" sz="1400" b="1" dirty="0" smtClean="0">
                <a:solidFill>
                  <a:srgbClr val="FF0000"/>
                </a:solidFill>
              </a:rPr>
              <a:t>方程</a:t>
            </a:r>
            <a:r>
              <a:rPr lang="zh-CN" altLang="en-US" sz="1400" dirty="0" smtClean="0"/>
              <a:t>来定义层合板中的剪切非线性本构关系：</a:t>
            </a:r>
            <a:endParaRPr lang="en-US" altLang="zh-CN" sz="1400" dirty="0"/>
          </a:p>
        </p:txBody>
      </p:sp>
      <p:pic>
        <p:nvPicPr>
          <p:cNvPr id="13" name="图片 12"/>
          <p:cNvPicPr>
            <a:picLocks noChangeAspect="1"/>
          </p:cNvPicPr>
          <p:nvPr/>
        </p:nvPicPr>
        <p:blipFill>
          <a:blip r:embed="rId5"/>
          <a:stretch>
            <a:fillRect/>
          </a:stretch>
        </p:blipFill>
        <p:spPr>
          <a:xfrm>
            <a:off x="201535" y="2780281"/>
            <a:ext cx="1933930" cy="1450233"/>
          </a:xfrm>
          <a:prstGeom prst="rect">
            <a:avLst/>
          </a:prstGeom>
        </p:spPr>
      </p:pic>
      <p:sp>
        <p:nvSpPr>
          <p:cNvPr id="15" name="文本框 14"/>
          <p:cNvSpPr txBox="1"/>
          <p:nvPr/>
        </p:nvSpPr>
        <p:spPr>
          <a:xfrm>
            <a:off x="4523393" y="1148345"/>
            <a:ext cx="2861310" cy="366217"/>
          </a:xfrm>
          <a:prstGeom prst="rect">
            <a:avLst/>
          </a:prstGeom>
          <a:noFill/>
        </p:spPr>
        <p:txBody>
          <a:bodyPr wrap="square" rtlCol="0">
            <a:spAutoFit/>
          </a:bodyPr>
          <a:lstStyle/>
          <a:p>
            <a:r>
              <a:rPr lang="zh-CN" altLang="en-US" b="1" dirty="0" smtClean="0"/>
              <a:t>就地强度效应：</a:t>
            </a:r>
            <a:endParaRPr lang="zh-CN" altLang="en-US" b="1" dirty="0"/>
          </a:p>
        </p:txBody>
      </p:sp>
      <p:sp>
        <p:nvSpPr>
          <p:cNvPr id="16" name="文本框 15"/>
          <p:cNvSpPr txBox="1"/>
          <p:nvPr/>
        </p:nvSpPr>
        <p:spPr>
          <a:xfrm>
            <a:off x="4655959" y="1489238"/>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solidFill>
                  <a:srgbClr val="FF0000"/>
                </a:solidFill>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solidFill>
                  <a:srgbClr val="FF0000"/>
                </a:solidFill>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17" name="文本框 16"/>
          <p:cNvSpPr txBox="1"/>
          <p:nvPr/>
        </p:nvSpPr>
        <p:spPr>
          <a:xfrm>
            <a:off x="40226" y="1113975"/>
            <a:ext cx="2861310" cy="366217"/>
          </a:xfrm>
          <a:prstGeom prst="rect">
            <a:avLst/>
          </a:prstGeom>
          <a:noFill/>
        </p:spPr>
        <p:txBody>
          <a:bodyPr wrap="square" rtlCol="0">
            <a:spAutoFit/>
          </a:bodyPr>
          <a:lstStyle/>
          <a:p>
            <a:r>
              <a:rPr lang="zh-CN" altLang="en-US" b="1" dirty="0" smtClean="0"/>
              <a:t>剪切非线性：</a:t>
            </a:r>
            <a:endParaRPr lang="zh-CN" altLang="en-US" b="1" dirty="0"/>
          </a:p>
        </p:txBody>
      </p:sp>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550750296"/>
              </p:ext>
            </p:extLst>
          </p:nvPr>
        </p:nvGraphicFramePr>
        <p:xfrm>
          <a:off x="5832170" y="2743807"/>
          <a:ext cx="1219446" cy="853760"/>
        </p:xfrm>
        <a:graphic>
          <a:graphicData uri="http://schemas.openxmlformats.org/presentationml/2006/ole">
            <mc:AlternateContent xmlns:mc="http://schemas.openxmlformats.org/markup-compatibility/2006">
              <mc:Choice xmlns:v="urn:schemas-microsoft-com:vml" Requires="v">
                <p:oleObj spid="_x0000_s102356" name="Equation" r:id="rId6" imgW="1270000" imgH="889000" progId="Equation.DSMT4">
                  <p:embed/>
                </p:oleObj>
              </mc:Choice>
              <mc:Fallback>
                <p:oleObj name="Equation" r:id="rId6" imgW="1270000" imgH="889000" progId="Equation.DSMT4">
                  <p:embed/>
                  <p:pic>
                    <p:nvPicPr>
                      <p:cNvPr id="0" name=""/>
                      <p:cNvPicPr/>
                      <p:nvPr/>
                    </p:nvPicPr>
                    <p:blipFill>
                      <a:blip r:embed="rId7"/>
                      <a:stretch>
                        <a:fillRect/>
                      </a:stretch>
                    </p:blipFill>
                    <p:spPr>
                      <a:xfrm>
                        <a:off x="5832170" y="2743807"/>
                        <a:ext cx="1219446" cy="85376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extLst>
              <p:ext uri="{D42A27DB-BD31-4B8C-83A1-F6EECF244321}">
                <p14:modId xmlns:p14="http://schemas.microsoft.com/office/powerpoint/2010/main" val="3345526030"/>
              </p:ext>
            </p:extLst>
          </p:nvPr>
        </p:nvGraphicFramePr>
        <p:xfrm>
          <a:off x="5085599" y="3666040"/>
          <a:ext cx="3045446" cy="1086826"/>
        </p:xfrm>
        <a:graphic>
          <a:graphicData uri="http://schemas.openxmlformats.org/presentationml/2006/ole">
            <mc:AlternateContent xmlns:mc="http://schemas.openxmlformats.org/markup-compatibility/2006">
              <mc:Choice xmlns:v="urn:schemas-microsoft-com:vml" Requires="v">
                <p:oleObj spid="_x0000_s102357" r:id="rId8" imgW="2705100" imgH="965200" progId="Equation.KSEE3">
                  <p:embed/>
                </p:oleObj>
              </mc:Choice>
              <mc:Fallback>
                <p:oleObj r:id="rId8" imgW="2705100" imgH="965200" progId="Equation.KSEE3">
                  <p:embed/>
                  <p:pic>
                    <p:nvPicPr>
                      <p:cNvPr id="0" name=""/>
                      <p:cNvPicPr/>
                      <p:nvPr/>
                    </p:nvPicPr>
                    <p:blipFill>
                      <a:blip r:embed="rId9"/>
                      <a:stretch>
                        <a:fillRect/>
                      </a:stretch>
                    </p:blipFill>
                    <p:spPr>
                      <a:xfrm>
                        <a:off x="5085599" y="3666040"/>
                        <a:ext cx="3045446" cy="1086826"/>
                      </a:xfrm>
                      <a:prstGeom prst="rect">
                        <a:avLst/>
                      </a:prstGeom>
                    </p:spPr>
                  </p:pic>
                </p:oleObj>
              </mc:Fallback>
            </mc:AlternateContent>
          </a:graphicData>
        </a:graphic>
      </p:graphicFrame>
      <p:graphicFrame>
        <p:nvGraphicFramePr>
          <p:cNvPr id="20" name="表格 19"/>
          <p:cNvGraphicFramePr/>
          <p:nvPr>
            <p:extLst>
              <p:ext uri="{D42A27DB-BD31-4B8C-83A1-F6EECF244321}">
                <p14:modId xmlns:p14="http://schemas.microsoft.com/office/powerpoint/2010/main" val="4191090919"/>
              </p:ext>
            </p:extLst>
          </p:nvPr>
        </p:nvGraphicFramePr>
        <p:xfrm>
          <a:off x="5009782" y="4826318"/>
          <a:ext cx="3905962" cy="1645920"/>
        </p:xfrm>
        <a:graphic>
          <a:graphicData uri="http://schemas.openxmlformats.org/drawingml/2006/table">
            <a:tbl>
              <a:tblPr firstRow="1" bandRow="1">
                <a:tableStyleId>{5C22544A-7EE6-4342-B048-85BDC9FD1C3A}</a:tableStyleId>
              </a:tblPr>
              <a:tblGrid>
                <a:gridCol w="1127512"/>
                <a:gridCol w="1194274"/>
                <a:gridCol w="1584176"/>
              </a:tblGrid>
              <a:tr h="726453">
                <a:tc>
                  <a:txBody>
                    <a:bodyPr/>
                    <a:lstStyle/>
                    <a:p>
                      <a:pPr>
                        <a:buNone/>
                      </a:pPr>
                      <a:r>
                        <a:rPr lang="en-US" altLang="zh-CN" sz="1400" dirty="0"/>
                        <a:t>   </a:t>
                      </a:r>
                      <a:r>
                        <a:rPr lang="zh-CN" altLang="en-US" sz="1400" dirty="0" smtClean="0"/>
                        <a:t>材料</a:t>
                      </a:r>
                      <a:r>
                        <a:rPr lang="zh-CN" altLang="en-US" sz="1400" dirty="0"/>
                        <a:t>参数</a:t>
                      </a:r>
                    </a:p>
                    <a:p>
                      <a:pPr>
                        <a:buNone/>
                      </a:pPr>
                      <a:endParaRPr lang="en-US" altLang="zh-CN" sz="1400" dirty="0" smtClean="0"/>
                    </a:p>
                    <a:p>
                      <a:pPr>
                        <a:buNone/>
                      </a:pPr>
                      <a:r>
                        <a:rPr lang="zh-CN" altLang="en-US" sz="1400" dirty="0" smtClean="0"/>
                        <a:t>铺</a:t>
                      </a:r>
                      <a:r>
                        <a:rPr lang="zh-CN" altLang="en-US" sz="1400" dirty="0"/>
                        <a:t>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smtClean="0"/>
                        <a:t>Sxy</a:t>
                      </a:r>
                      <a:r>
                        <a:rPr lang="zh-CN" altLang="en-US" sz="1400" dirty="0" smtClean="0"/>
                        <a:t>（</a:t>
                      </a:r>
                      <a:r>
                        <a:rPr lang="en-US" altLang="zh-CN" sz="1400" dirty="0" err="1" smtClean="0"/>
                        <a:t>Mpa</a:t>
                      </a:r>
                      <a:r>
                        <a:rPr lang="zh-CN" altLang="en-US" sz="1400" dirty="0" smtClean="0"/>
                        <a:t>）</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smtClean="0"/>
                    </a:p>
                    <a:p>
                      <a:pPr algn="ctr">
                        <a:buNone/>
                      </a:pPr>
                      <a:r>
                        <a:rPr lang="zh-CN" altLang="en-US" sz="1400" dirty="0" smtClean="0"/>
                        <a:t>（</a:t>
                      </a:r>
                      <a:r>
                        <a:rPr lang="en-US" altLang="zh-CN" sz="1400" dirty="0" err="1" smtClean="0"/>
                        <a:t>Mpa</a:t>
                      </a:r>
                      <a:r>
                        <a:rPr lang="zh-CN" altLang="en-US" sz="1400" dirty="0" smtClean="0"/>
                        <a: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pic>
        <p:nvPicPr>
          <p:cNvPr id="3" name="图片 2"/>
          <p:cNvPicPr>
            <a:picLocks noChangeAspect="1"/>
          </p:cNvPicPr>
          <p:nvPr/>
        </p:nvPicPr>
        <p:blipFill>
          <a:blip r:embed="rId10"/>
          <a:stretch>
            <a:fillRect/>
          </a:stretch>
        </p:blipFill>
        <p:spPr>
          <a:xfrm>
            <a:off x="1085491" y="1489377"/>
            <a:ext cx="2247198" cy="815551"/>
          </a:xfrm>
          <a:prstGeom prst="rect">
            <a:avLst/>
          </a:prstGeom>
        </p:spPr>
      </p:pic>
      <p:pic>
        <p:nvPicPr>
          <p:cNvPr id="21" name="图片 20"/>
          <p:cNvPicPr>
            <a:picLocks noChangeAspect="1"/>
          </p:cNvPicPr>
          <p:nvPr/>
        </p:nvPicPr>
        <p:blipFill>
          <a:blip r:embed="rId11"/>
          <a:stretch>
            <a:fillRect/>
          </a:stretch>
        </p:blipFill>
        <p:spPr>
          <a:xfrm>
            <a:off x="1132266" y="4752866"/>
            <a:ext cx="1873016" cy="535876"/>
          </a:xfrm>
          <a:prstGeom prst="rect">
            <a:avLst/>
          </a:prstGeom>
        </p:spPr>
      </p:pic>
      <p:pic>
        <p:nvPicPr>
          <p:cNvPr id="22" name="图片 21"/>
          <p:cNvPicPr>
            <a:picLocks noChangeAspect="1"/>
          </p:cNvPicPr>
          <p:nvPr/>
        </p:nvPicPr>
        <p:blipFill>
          <a:blip r:embed="rId12"/>
          <a:stretch>
            <a:fillRect/>
          </a:stretch>
        </p:blipFill>
        <p:spPr>
          <a:xfrm>
            <a:off x="1128232" y="5361627"/>
            <a:ext cx="2017595" cy="397535"/>
          </a:xfrm>
          <a:prstGeom prst="rect">
            <a:avLst/>
          </a:prstGeom>
        </p:spPr>
      </p:pic>
      <p:pic>
        <p:nvPicPr>
          <p:cNvPr id="23" name="图片 22"/>
          <p:cNvPicPr>
            <a:picLocks noChangeAspect="1"/>
          </p:cNvPicPr>
          <p:nvPr/>
        </p:nvPicPr>
        <p:blipFill>
          <a:blip r:embed="rId13"/>
          <a:stretch>
            <a:fillRect/>
          </a:stretch>
        </p:blipFill>
        <p:spPr>
          <a:xfrm>
            <a:off x="792824" y="5832047"/>
            <a:ext cx="2987088" cy="902620"/>
          </a:xfrm>
          <a:prstGeom prst="rect">
            <a:avLst/>
          </a:prstGeom>
        </p:spPr>
      </p:pic>
      <p:sp>
        <p:nvSpPr>
          <p:cNvPr id="24" name="矩形 23"/>
          <p:cNvSpPr/>
          <p:nvPr/>
        </p:nvSpPr>
        <p:spPr>
          <a:xfrm>
            <a:off x="86763" y="2250790"/>
            <a:ext cx="4572000" cy="523220"/>
          </a:xfrm>
          <a:prstGeom prst="rect">
            <a:avLst/>
          </a:prstGeom>
        </p:spPr>
        <p:txBody>
          <a:bodyPr>
            <a:spAutoFit/>
          </a:bodyPr>
          <a:lstStyle/>
          <a:p>
            <a:r>
              <a:rPr lang="zh-CN" altLang="zh-CN" sz="1400" dirty="0"/>
              <a:t>大量的实验结果向我们展示了复合材料在各种类型载荷作用下应力应变关系出现非线性的</a:t>
            </a:r>
            <a:r>
              <a:rPr lang="zh-CN" altLang="zh-CN" sz="1400" dirty="0" smtClean="0"/>
              <a:t>现象</a:t>
            </a:r>
            <a:r>
              <a:rPr lang="zh-CN" altLang="en-US" sz="1400" dirty="0" smtClean="0"/>
              <a:t>：</a:t>
            </a:r>
            <a:endParaRPr lang="zh-CN" altLang="en-US" sz="1400" dirty="0"/>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Tree>
    <p:extLst>
      <p:ext uri="{BB962C8B-B14F-4D97-AF65-F5344CB8AC3E}">
        <p14:creationId xmlns:p14="http://schemas.microsoft.com/office/powerpoint/2010/main" val="4324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543894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损伤模型在</a:t>
            </a:r>
            <a:r>
              <a:rPr lang="en-US" altLang="zh-CN" sz="2600" dirty="0" smtClean="0">
                <a:latin typeface="Arial" panose="020B0604020202020204" pitchFamily="34" charset="0"/>
                <a:ea typeface="黑体" pitchFamily="2" charset="-122"/>
                <a:cs typeface="Arial" panose="020B0604020202020204" pitchFamily="34" charset="0"/>
              </a:rPr>
              <a:t>ABAQUS</a:t>
            </a:r>
            <a:r>
              <a:rPr lang="zh-CN" altLang="en-US" sz="2600" dirty="0" smtClean="0">
                <a:latin typeface="Arial" panose="020B0604020202020204" pitchFamily="34" charset="0"/>
                <a:ea typeface="黑体" pitchFamily="2" charset="-122"/>
                <a:cs typeface="Arial" panose="020B0604020202020204" pitchFamily="34" charset="0"/>
              </a:rPr>
              <a:t>中的应用</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菱形 7"/>
          <p:cNvSpPr/>
          <p:nvPr/>
        </p:nvSpPr>
        <p:spPr>
          <a:xfrm>
            <a:off x="48260" y="3965694"/>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484128" y="2366807"/>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10" name="矩形 9"/>
          <p:cNvSpPr/>
          <p:nvPr/>
        </p:nvSpPr>
        <p:spPr>
          <a:xfrm>
            <a:off x="2790190" y="2648704"/>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11" name="图片 10"/>
          <p:cNvPicPr/>
          <p:nvPr/>
        </p:nvPicPr>
        <p:blipFill>
          <a:blip r:embed="rId4"/>
          <a:stretch>
            <a:fillRect/>
          </a:stretch>
        </p:blipFill>
        <p:spPr>
          <a:xfrm>
            <a:off x="3409066" y="2959519"/>
            <a:ext cx="563108" cy="222585"/>
          </a:xfrm>
          <a:prstGeom prst="rect">
            <a:avLst/>
          </a:prstGeom>
        </p:spPr>
      </p:pic>
      <p:sp>
        <p:nvSpPr>
          <p:cNvPr id="12" name="矩形 11"/>
          <p:cNvSpPr/>
          <p:nvPr/>
        </p:nvSpPr>
        <p:spPr>
          <a:xfrm>
            <a:off x="186055" y="5303004"/>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 name="直接箭头连接符 12"/>
          <p:cNvCxnSpPr>
            <a:stCxn id="9" idx="2"/>
            <a:endCxn id="26" idx="0"/>
          </p:cNvCxnSpPr>
          <p:nvPr/>
        </p:nvCxnSpPr>
        <p:spPr>
          <a:xfrm flipH="1">
            <a:off x="1166495" y="2676352"/>
            <a:ext cx="893"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4" name="文本框 21"/>
          <p:cNvSpPr txBox="1"/>
          <p:nvPr/>
        </p:nvSpPr>
        <p:spPr>
          <a:xfrm>
            <a:off x="1954803" y="3663434"/>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15" name="直接箭头连接符 14"/>
          <p:cNvCxnSpPr>
            <a:stCxn id="8" idx="2"/>
          </p:cNvCxnSpPr>
          <p:nvPr/>
        </p:nvCxnSpPr>
        <p:spPr>
          <a:xfrm flipH="1">
            <a:off x="1166495" y="4930894"/>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文本框 27"/>
          <p:cNvSpPr txBox="1"/>
          <p:nvPr/>
        </p:nvSpPr>
        <p:spPr>
          <a:xfrm>
            <a:off x="515482" y="497326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17" name="肘形连接符 16"/>
          <p:cNvCxnSpPr>
            <a:stCxn id="8" idx="3"/>
            <a:endCxn id="10" idx="0"/>
          </p:cNvCxnSpPr>
          <p:nvPr/>
        </p:nvCxnSpPr>
        <p:spPr>
          <a:xfrm flipV="1">
            <a:off x="2292350" y="2648704"/>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18" name="矩形 17"/>
          <p:cNvSpPr/>
          <p:nvPr/>
        </p:nvSpPr>
        <p:spPr>
          <a:xfrm>
            <a:off x="2773045" y="3939024"/>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19" name="直接箭头连接符 18"/>
          <p:cNvCxnSpPr>
            <a:stCxn id="10" idx="2"/>
            <a:endCxn id="18" idx="0"/>
          </p:cNvCxnSpPr>
          <p:nvPr/>
        </p:nvCxnSpPr>
        <p:spPr>
          <a:xfrm flipH="1">
            <a:off x="3660140" y="3283704"/>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stCxn id="18" idx="2"/>
          </p:cNvCxnSpPr>
          <p:nvPr/>
        </p:nvCxnSpPr>
        <p:spPr>
          <a:xfrm>
            <a:off x="3659823" y="4546084"/>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1" name="直接箭头连接符 20"/>
          <p:cNvCxnSpPr>
            <a:stCxn id="22" idx="2"/>
            <a:endCxn id="9" idx="0"/>
          </p:cNvCxnSpPr>
          <p:nvPr/>
        </p:nvCxnSpPr>
        <p:spPr>
          <a:xfrm flipH="1">
            <a:off x="1167388" y="1853684"/>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7"/>
          <p:cNvSpPr txBox="1"/>
          <p:nvPr/>
        </p:nvSpPr>
        <p:spPr>
          <a:xfrm>
            <a:off x="114935" y="1546979"/>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23" name="文本框 8"/>
          <p:cNvSpPr txBox="1"/>
          <p:nvPr/>
        </p:nvSpPr>
        <p:spPr>
          <a:xfrm>
            <a:off x="1212668" y="6289575"/>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24" name="直接箭头连接符 23"/>
          <p:cNvCxnSpPr>
            <a:stCxn id="12" idx="2"/>
          </p:cNvCxnSpPr>
          <p:nvPr/>
        </p:nvCxnSpPr>
        <p:spPr>
          <a:xfrm>
            <a:off x="2366645" y="5953244"/>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5" name="矩形 24"/>
          <p:cNvSpPr/>
          <p:nvPr/>
        </p:nvSpPr>
        <p:spPr>
          <a:xfrm>
            <a:off x="70485" y="2016879"/>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438331" y="3103707"/>
            <a:ext cx="1456328"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计算未损伤时的刚度矩阵</a:t>
            </a:r>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7" name="直接箭头连接符 26"/>
          <p:cNvCxnSpPr>
            <a:stCxn id="26" idx="2"/>
            <a:endCxn id="8" idx="0"/>
          </p:cNvCxnSpPr>
          <p:nvPr/>
        </p:nvCxnSpPr>
        <p:spPr>
          <a:xfrm>
            <a:off x="1166495" y="3593584"/>
            <a:ext cx="3810"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3"/>
          <p:cNvSpPr txBox="1"/>
          <p:nvPr/>
        </p:nvSpPr>
        <p:spPr>
          <a:xfrm>
            <a:off x="2790190" y="1648579"/>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29" name="文本框 2"/>
          <p:cNvSpPr txBox="1"/>
          <p:nvPr/>
        </p:nvSpPr>
        <p:spPr>
          <a:xfrm>
            <a:off x="225754" y="4294754"/>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3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12</a:t>
            </a:fld>
            <a:endParaRPr lang="en-US" altLang="zh-CN"/>
          </a:p>
        </p:txBody>
      </p:sp>
      <p:sp>
        <p:nvSpPr>
          <p:cNvPr id="31" name="矩形 30"/>
          <p:cNvSpPr/>
          <p:nvPr/>
        </p:nvSpPr>
        <p:spPr>
          <a:xfrm>
            <a:off x="5149180" y="5518140"/>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2" name="图片 31"/>
          <p:cNvPicPr/>
          <p:nvPr/>
        </p:nvPicPr>
        <p:blipFill>
          <a:blip r:embed="rId5"/>
          <a:stretch>
            <a:fillRect/>
          </a:stretch>
        </p:blipFill>
        <p:spPr>
          <a:xfrm>
            <a:off x="5730808" y="5593071"/>
            <a:ext cx="2976245" cy="1144905"/>
          </a:xfrm>
          <a:prstGeom prst="rect">
            <a:avLst/>
          </a:prstGeom>
          <a:solidFill>
            <a:schemeClr val="bg1"/>
          </a:solidFill>
        </p:spPr>
      </p:pic>
      <p:sp>
        <p:nvSpPr>
          <p:cNvPr id="3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34" name="矩形 33"/>
          <p:cNvSpPr/>
          <p:nvPr/>
        </p:nvSpPr>
        <p:spPr>
          <a:xfrm>
            <a:off x="2344737" y="5349994"/>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5" name="直接箭头连接符 34"/>
          <p:cNvCxnSpPr>
            <a:stCxn id="31" idx="1"/>
            <a:endCxn id="34" idx="3"/>
          </p:cNvCxnSpPr>
          <p:nvPr/>
        </p:nvCxnSpPr>
        <p:spPr>
          <a:xfrm flipH="1" flipV="1">
            <a:off x="3577485" y="5463024"/>
            <a:ext cx="1571695" cy="702499"/>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6" name="矩形 35"/>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文本框 36"/>
          <p:cNvSpPr txBox="1"/>
          <p:nvPr/>
        </p:nvSpPr>
        <p:spPr>
          <a:xfrm>
            <a:off x="81166" y="1148996"/>
            <a:ext cx="1764137" cy="369332"/>
          </a:xfrm>
          <a:prstGeom prst="rect">
            <a:avLst/>
          </a:prstGeom>
          <a:noFill/>
        </p:spPr>
        <p:txBody>
          <a:bodyPr wrap="none" rtlCol="0">
            <a:spAutoFit/>
          </a:bodyPr>
          <a:lstStyle/>
          <a:p>
            <a:r>
              <a:rPr lang="en-US" altLang="zh-CN" b="1" dirty="0" smtClean="0"/>
              <a:t>UMAT</a:t>
            </a:r>
            <a:r>
              <a:rPr lang="zh-CN" altLang="en-US" b="1" dirty="0" smtClean="0"/>
              <a:t>子程序：</a:t>
            </a:r>
            <a:endParaRPr lang="zh-CN" altLang="en-US" b="1" dirty="0"/>
          </a:p>
        </p:txBody>
      </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380761125"/>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102891" r:id="rId6" imgW="355600" imgH="393700" progId="Equation.3">
                  <p:embed/>
                </p:oleObj>
              </mc:Choice>
              <mc:Fallback>
                <p:oleObj r:id="rId6" imgW="355600" imgH="393700" progId="Equation.3">
                  <p:embed/>
                  <p:pic>
                    <p:nvPicPr>
                      <p:cNvPr id="0" name=""/>
                      <p:cNvPicPr/>
                      <p:nvPr/>
                    </p:nvPicPr>
                    <p:blipFill>
                      <a:blip r:embed="rId7"/>
                      <a:stretch>
                        <a:fillRect/>
                      </a:stretch>
                    </p:blipFill>
                    <p:spPr>
                      <a:xfrm>
                        <a:off x="7670800" y="4396549"/>
                        <a:ext cx="491065" cy="543885"/>
                      </a:xfrm>
                      <a:prstGeom prst="rect">
                        <a:avLst/>
                      </a:prstGeom>
                    </p:spPr>
                  </p:pic>
                </p:oleObj>
              </mc:Fallback>
            </mc:AlternateContent>
          </a:graphicData>
        </a:graphic>
      </p:graphicFrame>
      <p:sp>
        <p:nvSpPr>
          <p:cNvPr id="3" name="灯片编号占位符 2"/>
          <p:cNvSpPr>
            <a:spLocks noGrp="1"/>
          </p:cNvSpPr>
          <p:nvPr>
            <p:ph type="sldNum" sz="quarter" idx="12"/>
          </p:nvPr>
        </p:nvSpPr>
        <p:spPr>
          <a:xfrm>
            <a:off x="6901780" y="6419337"/>
            <a:ext cx="2133600" cy="457200"/>
          </a:xfrm>
        </p:spPr>
        <p:txBody>
          <a:bodyPr/>
          <a:lstStyle/>
          <a:p>
            <a:pPr>
              <a:defRPr/>
            </a:pPr>
            <a:r>
              <a:rPr lang="en-US" altLang="zh-CN" dirty="0" smtClean="0"/>
              <a:t> </a:t>
            </a:r>
            <a:fld id="{06C88229-2361-4A3F-BA53-4D47DBEF09B6}" type="slidenum">
              <a:rPr lang="en-US" altLang="zh-CN" smtClean="0"/>
              <a:pPr>
                <a:defRPr/>
              </a:pPr>
              <a:t>12</a:t>
            </a:fld>
            <a:endParaRPr lang="en-US" altLang="zh-CN" dirty="0"/>
          </a:p>
        </p:txBody>
      </p:sp>
    </p:spTree>
    <p:extLst>
      <p:ext uri="{BB962C8B-B14F-4D97-AF65-F5344CB8AC3E}">
        <p14:creationId xmlns:p14="http://schemas.microsoft.com/office/powerpoint/2010/main" val="276239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698076" y="3208101"/>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46"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13</a:t>
            </a:fld>
            <a:endParaRPr lang="en-US" altLang="zh-CN"/>
          </a:p>
        </p:txBody>
      </p:sp>
    </p:spTree>
    <p:extLst>
      <p:ext uri="{BB962C8B-B14F-4D97-AF65-F5344CB8AC3E}">
        <p14:creationId xmlns:p14="http://schemas.microsoft.com/office/powerpoint/2010/main" val="398915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3.1 </a:t>
            </a:r>
            <a:r>
              <a:rPr lang="zh-CN" altLang="en-US" sz="2600" dirty="0" smtClean="0">
                <a:latin typeface="Arial" panose="020B0604020202020204" pitchFamily="34" charset="0"/>
                <a:ea typeface="黑体" pitchFamily="2" charset="-122"/>
                <a:cs typeface="Arial" panose="020B0604020202020204" pitchFamily="34" charset="0"/>
              </a:rPr>
              <a:t>实验方法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2" name="圆角矩形 41"/>
          <p:cNvSpPr/>
          <p:nvPr/>
        </p:nvSpPr>
        <p:spPr bwMode="auto">
          <a:xfrm>
            <a:off x="68929" y="4443078"/>
            <a:ext cx="8319495" cy="2414922"/>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圆角矩形 42"/>
          <p:cNvSpPr/>
          <p:nvPr/>
        </p:nvSpPr>
        <p:spPr bwMode="auto">
          <a:xfrm>
            <a:off x="68929" y="1178280"/>
            <a:ext cx="9075071" cy="3241673"/>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a:xfrm>
            <a:off x="323528" y="4404179"/>
            <a:ext cx="1460656"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DIC </a:t>
            </a:r>
            <a:r>
              <a:rPr lang="zh-CN" altLang="en-US" sz="1600" dirty="0" smtClean="0">
                <a:latin typeface="Times New Roman" panose="02020603050405020304" pitchFamily="18" charset="0"/>
                <a:cs typeface="Times New Roman" panose="02020603050405020304" pitchFamily="18" charset="0"/>
              </a:rPr>
              <a:t>散斑图：</a:t>
            </a:r>
            <a:r>
              <a:rPr lang="en-US" altLang="zh-CN" sz="1600" dirty="0" smtClean="0">
                <a:latin typeface="Times New Roman" panose="02020603050405020304" pitchFamily="18" charset="0"/>
                <a:cs typeface="Times New Roman" panose="02020603050405020304" pitchFamily="18" charset="0"/>
              </a:rPr>
              <a:t> </a:t>
            </a:r>
            <a:endParaRPr lang="zh-CN" altLang="en-US" sz="1600" dirty="0"/>
          </a:p>
        </p:txBody>
      </p:sp>
      <p:sp>
        <p:nvSpPr>
          <p:cNvPr id="49" name="矩形 48"/>
          <p:cNvSpPr/>
          <p:nvPr/>
        </p:nvSpPr>
        <p:spPr>
          <a:xfrm>
            <a:off x="150890" y="6408427"/>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51" name="矩形 50"/>
          <p:cNvSpPr/>
          <p:nvPr/>
        </p:nvSpPr>
        <p:spPr>
          <a:xfrm>
            <a:off x="7302693" y="1587778"/>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p:sp>
        <p:nvSpPr>
          <p:cNvPr id="60" name="矩形 59"/>
          <p:cNvSpPr/>
          <p:nvPr/>
        </p:nvSpPr>
        <p:spPr>
          <a:xfrm>
            <a:off x="3609751" y="3795196"/>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65" name="矩形 64"/>
          <p:cNvSpPr/>
          <p:nvPr/>
        </p:nvSpPr>
        <p:spPr>
          <a:xfrm>
            <a:off x="4039761" y="4055224"/>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8" name="矩形 67"/>
          <p:cNvSpPr/>
          <p:nvPr/>
        </p:nvSpPr>
        <p:spPr>
          <a:xfrm>
            <a:off x="4427984" y="4980485"/>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69" name="矩形 68"/>
          <p:cNvSpPr/>
          <p:nvPr/>
        </p:nvSpPr>
        <p:spPr>
          <a:xfrm>
            <a:off x="4660210" y="5391332"/>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nvPicPr>
        <p:blipFill>
          <a:blip r:embed="rId3"/>
          <a:stretch>
            <a:fillRect/>
          </a:stretch>
        </p:blipFill>
        <p:spPr>
          <a:xfrm>
            <a:off x="377141" y="4726272"/>
            <a:ext cx="1187240" cy="1656834"/>
          </a:xfrm>
          <a:prstGeom prst="rect">
            <a:avLst/>
          </a:prstGeom>
        </p:spPr>
      </p:pic>
      <p:pic>
        <p:nvPicPr>
          <p:cNvPr id="71" name="图片 70"/>
          <p:cNvPicPr>
            <a:picLocks noChangeAspect="1"/>
          </p:cNvPicPr>
          <p:nvPr/>
        </p:nvPicPr>
        <p:blipFill>
          <a:blip r:embed="rId4"/>
          <a:stretch>
            <a:fillRect/>
          </a:stretch>
        </p:blipFill>
        <p:spPr>
          <a:xfrm>
            <a:off x="1705601" y="4752457"/>
            <a:ext cx="1210601" cy="1651703"/>
          </a:xfrm>
          <a:prstGeom prst="rect">
            <a:avLst/>
          </a:prstGeom>
        </p:spPr>
      </p:pic>
      <p:pic>
        <p:nvPicPr>
          <p:cNvPr id="72" name="图片 71"/>
          <p:cNvPicPr>
            <a:picLocks noChangeAspect="1"/>
          </p:cNvPicPr>
          <p:nvPr/>
        </p:nvPicPr>
        <p:blipFill>
          <a:blip r:embed="rId5"/>
          <a:stretch>
            <a:fillRect/>
          </a:stretch>
        </p:blipFill>
        <p:spPr>
          <a:xfrm>
            <a:off x="3074168" y="4706077"/>
            <a:ext cx="1208719" cy="1674996"/>
          </a:xfrm>
          <a:prstGeom prst="rect">
            <a:avLst/>
          </a:prstGeom>
        </p:spPr>
      </p:pic>
      <p:sp>
        <p:nvSpPr>
          <p:cNvPr id="73" name="矩形 72"/>
          <p:cNvSpPr/>
          <p:nvPr/>
        </p:nvSpPr>
        <p:spPr>
          <a:xfrm>
            <a:off x="104095" y="1293307"/>
            <a:ext cx="1107996" cy="369332"/>
          </a:xfrm>
          <a:prstGeom prst="rect">
            <a:avLst/>
          </a:prstGeom>
        </p:spPr>
        <p:txBody>
          <a:bodyPr wrap="none">
            <a:spAutoFit/>
          </a:bodyPr>
          <a:lstStyle/>
          <a:p>
            <a:r>
              <a:rPr lang="zh-CN" altLang="en-US" b="1" dirty="0" smtClean="0">
                <a:latin typeface="Times New Roman" panose="02020603050405020304" pitchFamily="18" charset="0"/>
                <a:cs typeface="Times New Roman" panose="02020603050405020304" pitchFamily="18" charset="0"/>
              </a:rPr>
              <a:t>实验系统</a:t>
            </a:r>
            <a:endParaRPr lang="zh-CN" altLang="en-US" b="1" dirty="0"/>
          </a:p>
        </p:txBody>
      </p:sp>
      <p:pic>
        <p:nvPicPr>
          <p:cNvPr id="79" name="图片 78"/>
          <p:cNvPicPr/>
          <p:nvPr/>
        </p:nvPicPr>
        <p:blipFill>
          <a:blip r:embed="rId6">
            <a:extLst>
              <a:ext uri="{28A0092B-C50C-407E-A947-70E740481C1C}">
                <a14:useLocalDpi xmlns:a14="http://schemas.microsoft.com/office/drawing/2010/main" val="0"/>
              </a:ext>
            </a:extLst>
          </a:blip>
          <a:stretch>
            <a:fillRect/>
          </a:stretch>
        </p:blipFill>
        <p:spPr>
          <a:xfrm>
            <a:off x="323528" y="1657970"/>
            <a:ext cx="3130148" cy="2568417"/>
          </a:xfrm>
          <a:prstGeom prst="rect">
            <a:avLst/>
          </a:prstGeom>
        </p:spPr>
      </p:pic>
      <mc:AlternateContent xmlns:mc="http://schemas.openxmlformats.org/markup-compatibility/2006" xmlns:a14="http://schemas.microsoft.com/office/drawing/2010/main">
        <mc:Choice Requires="a14">
          <p:sp>
            <p:nvSpPr>
              <p:cNvPr id="84" name="矩形 83"/>
              <p:cNvSpPr/>
              <p:nvPr/>
            </p:nvSpPr>
            <p:spPr>
              <a:xfrm>
                <a:off x="7320138" y="292084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4" name="矩形 83"/>
              <p:cNvSpPr>
                <a:spLocks noRot="1" noChangeAspect="1" noMove="1" noResize="1" noEditPoints="1" noAdjustHandles="1" noChangeArrowheads="1" noChangeShapeType="1" noTextEdit="1"/>
              </p:cNvSpPr>
              <p:nvPr/>
            </p:nvSpPr>
            <p:spPr>
              <a:xfrm>
                <a:off x="7320138" y="2920849"/>
                <a:ext cx="1699713"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320138" y="204598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5" name="矩形 84"/>
              <p:cNvSpPr>
                <a:spLocks noRot="1" noChangeAspect="1" noMove="1" noResize="1" noEditPoints="1" noAdjustHandles="1" noChangeArrowheads="1" noChangeShapeType="1" noTextEdit="1"/>
              </p:cNvSpPr>
              <p:nvPr/>
            </p:nvSpPr>
            <p:spPr>
              <a:xfrm>
                <a:off x="7320138" y="2045987"/>
                <a:ext cx="1750987" cy="365036"/>
              </a:xfrm>
              <a:prstGeom prst="rect">
                <a:avLst/>
              </a:prstGeom>
              <a:blipFill rotWithShape="0">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320138" y="247803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6" name="矩形 85"/>
              <p:cNvSpPr>
                <a:spLocks noRot="1" noChangeAspect="1" noMove="1" noResize="1" noEditPoints="1" noAdjustHandles="1" noChangeArrowheads="1" noChangeShapeType="1" noTextEdit="1"/>
              </p:cNvSpPr>
              <p:nvPr/>
            </p:nvSpPr>
            <p:spPr>
              <a:xfrm>
                <a:off x="7320138" y="2478036"/>
                <a:ext cx="1788366" cy="364715"/>
              </a:xfrm>
              <a:prstGeom prst="rect">
                <a:avLst/>
              </a:prstGeom>
              <a:blipFill rotWithShape="0">
                <a:blip r:embed="rId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320138" y="335289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7" name="矩形 86"/>
              <p:cNvSpPr>
                <a:spLocks noRot="1" noChangeAspect="1" noMove="1" noResize="1" noEditPoints="1" noAdjustHandles="1" noChangeArrowheads="1" noChangeShapeType="1" noTextEdit="1"/>
              </p:cNvSpPr>
              <p:nvPr/>
            </p:nvSpPr>
            <p:spPr>
              <a:xfrm>
                <a:off x="7320138" y="3352897"/>
                <a:ext cx="1788366" cy="580159"/>
              </a:xfrm>
              <a:prstGeom prst="rect">
                <a:avLst/>
              </a:prstGeom>
              <a:blipFill rotWithShape="0">
                <a:blip r:embed="rId10"/>
                <a:stretch>
                  <a:fillRect b="-4211"/>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pic>
        <p:nvPicPr>
          <p:cNvPr id="27" name="图片 26"/>
          <p:cNvPicPr/>
          <p:nvPr/>
        </p:nvPicPr>
        <p:blipFill>
          <a:blip r:embed="rId11"/>
          <a:stretch>
            <a:fillRect/>
          </a:stretch>
        </p:blipFill>
        <p:spPr>
          <a:xfrm>
            <a:off x="4564262" y="1663769"/>
            <a:ext cx="1627845" cy="2152361"/>
          </a:xfrm>
          <a:prstGeom prst="rect">
            <a:avLst/>
          </a:prstGeom>
        </p:spPr>
      </p:pic>
      <p:sp>
        <p:nvSpPr>
          <p:cNvPr id="29" name="矩形 28"/>
          <p:cNvSpPr/>
          <p:nvPr/>
        </p:nvSpPr>
        <p:spPr>
          <a:xfrm>
            <a:off x="4677504" y="1340844"/>
            <a:ext cx="1210588" cy="338554"/>
          </a:xfrm>
          <a:prstGeom prst="rect">
            <a:avLst/>
          </a:prstGeom>
        </p:spPr>
        <p:txBody>
          <a:bodyPr wrap="none">
            <a:spAutoFit/>
          </a:bodyPr>
          <a:lstStyle/>
          <a:p>
            <a:r>
              <a:rPr lang="zh-CN" altLang="en-US" sz="1600" dirty="0">
                <a:latin typeface="Times New Roman" panose="02020603050405020304" pitchFamily="18" charset="0"/>
                <a:cs typeface="Times New Roman" panose="02020603050405020304" pitchFamily="18" charset="0"/>
              </a:rPr>
              <a:t>应变</a:t>
            </a:r>
            <a:r>
              <a:rPr lang="zh-CN" altLang="en-US" sz="1600" dirty="0" smtClean="0">
                <a:latin typeface="Times New Roman" panose="02020603050405020304" pitchFamily="18" charset="0"/>
                <a:cs typeface="Times New Roman" panose="02020603050405020304" pitchFamily="18" charset="0"/>
              </a:rPr>
              <a:t>片布局</a:t>
            </a:r>
            <a:endParaRPr lang="zh-CN" altLang="en-US" sz="1600" dirty="0"/>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3.2 </a:t>
            </a:r>
            <a:r>
              <a:rPr lang="zh-CN" altLang="en-US" sz="2600" dirty="0" smtClean="0">
                <a:latin typeface="Arial" panose="020B0604020202020204" pitchFamily="34" charset="0"/>
                <a:ea typeface="黑体" pitchFamily="2" charset="-122"/>
                <a:cs typeface="Arial" panose="020B0604020202020204" pitchFamily="34" charset="0"/>
              </a:rPr>
              <a:t>破坏载荷分析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28"/>
          <p:cNvSpPr/>
          <p:nvPr/>
        </p:nvSpPr>
        <p:spPr>
          <a:xfrm>
            <a:off x="107504" y="1124744"/>
            <a:ext cx="1877437"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位移</a:t>
            </a:r>
            <a:r>
              <a:rPr lang="en-US" altLang="zh-CN" b="1" kern="100" dirty="0" smtClean="0">
                <a:latin typeface="Times New Roman" panose="02020603050405020304" pitchFamily="18" charset="0"/>
                <a:ea typeface="宋体" panose="02010600030101010101" pitchFamily="2" charset="-122"/>
              </a:rPr>
              <a:t>-</a:t>
            </a:r>
            <a:r>
              <a:rPr lang="zh-CN" altLang="en-US" b="1" kern="100" dirty="0" smtClean="0">
                <a:latin typeface="Times New Roman" panose="02020603050405020304" pitchFamily="18" charset="0"/>
                <a:ea typeface="宋体" panose="02010600030101010101" pitchFamily="2" charset="-122"/>
              </a:rPr>
              <a:t>载荷曲线</a:t>
            </a:r>
            <a:r>
              <a:rPr lang="zh-CN" altLang="en-US" b="1" kern="100" dirty="0">
                <a:latin typeface="Times New Roman" panose="02020603050405020304" pitchFamily="18" charset="0"/>
                <a:ea typeface="宋体" panose="02010600030101010101" pitchFamily="2" charset="-122"/>
              </a:rPr>
              <a:t>：</a:t>
            </a:r>
            <a:endParaRPr lang="zh-CN" altLang="en-US" b="1"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31" y="1550386"/>
            <a:ext cx="2237470" cy="176568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154" y="1473108"/>
            <a:ext cx="2367966" cy="1868662"/>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77" y="1426330"/>
            <a:ext cx="2397764" cy="1892177"/>
          </a:xfrm>
          <a:prstGeom prst="rect">
            <a:avLst/>
          </a:prstGeom>
        </p:spPr>
      </p:pic>
      <p:sp>
        <p:nvSpPr>
          <p:cNvPr id="33" name="矩形 32"/>
          <p:cNvSpPr/>
          <p:nvPr/>
        </p:nvSpPr>
        <p:spPr>
          <a:xfrm>
            <a:off x="1310014"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34" name="矩形 33"/>
          <p:cNvSpPr/>
          <p:nvPr/>
        </p:nvSpPr>
        <p:spPr>
          <a:xfrm>
            <a:off x="4221828"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35" name="矩形 34"/>
          <p:cNvSpPr/>
          <p:nvPr/>
        </p:nvSpPr>
        <p:spPr>
          <a:xfrm>
            <a:off x="7133642" y="3399843"/>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37" name="矩形 3"/>
          <p:cNvSpPr>
            <a:spLocks noChangeArrowheads="1"/>
          </p:cNvSpPr>
          <p:nvPr/>
        </p:nvSpPr>
        <p:spPr bwMode="auto">
          <a:xfrm>
            <a:off x="2824915" y="3822075"/>
            <a:ext cx="3528392"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合板的失效过程为脆性断裂</a:t>
            </a:r>
          </a:p>
        </p:txBody>
      </p:sp>
      <p:pic>
        <p:nvPicPr>
          <p:cNvPr id="48" name="图片 47"/>
          <p:cNvPicPr/>
          <p:nvPr/>
        </p:nvPicPr>
        <p:blipFill>
          <a:blip r:embed="rId6"/>
          <a:stretch>
            <a:fillRect/>
          </a:stretch>
        </p:blipFill>
        <p:spPr>
          <a:xfrm>
            <a:off x="562804" y="4349853"/>
            <a:ext cx="3384376" cy="2325061"/>
          </a:xfrm>
          <a:prstGeom prst="rect">
            <a:avLst/>
          </a:prstGeom>
        </p:spPr>
      </p:pic>
      <p:sp>
        <p:nvSpPr>
          <p:cNvPr id="2" name="矩形 1"/>
          <p:cNvSpPr/>
          <p:nvPr/>
        </p:nvSpPr>
        <p:spPr>
          <a:xfrm>
            <a:off x="4243300" y="4796823"/>
            <a:ext cx="4572000" cy="8617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nSpc>
                <a:spcPts val="2000"/>
              </a:lnSpc>
              <a:spcAft>
                <a:spcPts val="0"/>
              </a:spcAft>
            </a:pPr>
            <a:r>
              <a:rPr lang="zh-CN" altLang="zh-CN" sz="1600" b="1" dirty="0">
                <a:solidFill>
                  <a:srgbClr val="FF0000"/>
                </a:solidFill>
              </a:rPr>
              <a:t>单向拉伸作用下的极限载荷随着孔径的增大而</a:t>
            </a:r>
            <a:r>
              <a:rPr lang="zh-CN" altLang="zh-CN" sz="1600" b="1" dirty="0" smtClean="0">
                <a:solidFill>
                  <a:srgbClr val="FF0000"/>
                </a:solidFill>
              </a:rPr>
              <a:t>减小</a:t>
            </a:r>
            <a:r>
              <a:rPr lang="zh-CN" altLang="en-US" sz="1600" b="1" dirty="0" smtClean="0">
                <a:solidFill>
                  <a:srgbClr val="FF0000"/>
                </a:solidFill>
              </a:rPr>
              <a:t>；</a:t>
            </a:r>
            <a:r>
              <a:rPr lang="zh-CN" altLang="zh-CN" sz="1600" b="1" kern="100" dirty="0" smtClean="0">
                <a:solidFill>
                  <a:srgbClr val="FF0000"/>
                </a:solidFill>
                <a:latin typeface="Times New Roman" panose="02020603050405020304" pitchFamily="18" charset="0"/>
                <a:ea typeface="宋体" panose="02010600030101010101" pitchFamily="2" charset="-122"/>
              </a:rPr>
              <a:t>层</a:t>
            </a:r>
            <a:r>
              <a:rPr lang="zh-CN" altLang="zh-CN" sz="1600" b="1" kern="100" dirty="0">
                <a:solidFill>
                  <a:srgbClr val="FF0000"/>
                </a:solidFill>
                <a:latin typeface="Times New Roman" panose="02020603050405020304" pitchFamily="18" charset="0"/>
                <a:ea typeface="宋体" panose="02010600030101010101" pitchFamily="2" charset="-122"/>
              </a:rPr>
              <a:t>合板中</a:t>
            </a:r>
            <a:r>
              <a:rPr lang="en-US" altLang="zh-CN" sz="1600" b="1" kern="100" dirty="0">
                <a:solidFill>
                  <a:srgbClr val="FF0000"/>
                </a:solidFill>
                <a:latin typeface="Times New Roman" panose="02020603050405020304" pitchFamily="18" charset="0"/>
                <a:ea typeface="宋体" panose="02010600030101010101" pitchFamily="2" charset="-122"/>
              </a:rPr>
              <a:t>0</a:t>
            </a:r>
            <a:r>
              <a:rPr lang="zh-CN" altLang="zh-CN" sz="1600" b="1" kern="100" dirty="0">
                <a:solidFill>
                  <a:srgbClr val="FF0000"/>
                </a:solidFill>
                <a:latin typeface="Times New Roman" panose="02020603050405020304" pitchFamily="18" charset="0"/>
                <a:ea typeface="宋体" panose="02010600030101010101" pitchFamily="2" charset="-122"/>
              </a:rPr>
              <a:t>°层的数量所占的比例越大，层合板的极限载荷则越大</a:t>
            </a:r>
            <a:r>
              <a:rPr lang="zh-CN" altLang="zh-CN" sz="1600" b="1" kern="100" dirty="0" smtClean="0">
                <a:solidFill>
                  <a:srgbClr val="FF0000"/>
                </a:solidFill>
                <a:latin typeface="Times New Roman" panose="02020603050405020304" pitchFamily="18" charset="0"/>
                <a:ea typeface="宋体" panose="02010600030101010101" pitchFamily="2" charset="-122"/>
              </a:rPr>
              <a:t>。</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a:p>
        </p:txBody>
      </p:sp>
    </p:spTree>
    <p:extLst>
      <p:ext uri="{BB962C8B-B14F-4D97-AF65-F5344CB8AC3E}">
        <p14:creationId xmlns:p14="http://schemas.microsoft.com/office/powerpoint/2010/main" val="35017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圆角矩形 5"/>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7" name="矩形 6"/>
          <p:cNvSpPr/>
          <p:nvPr/>
        </p:nvSpPr>
        <p:spPr>
          <a:xfrm>
            <a:off x="2064113" y="3699623"/>
            <a:ext cx="8543108" cy="369332"/>
          </a:xfrm>
          <a:prstGeom prst="rect">
            <a:avLst/>
          </a:prstGeom>
        </p:spPr>
        <p:txBody>
          <a:bodyPr wrap="square">
            <a:spAutoFit/>
          </a:bodyPr>
          <a:lstStyle/>
          <a:p>
            <a:r>
              <a:rPr lang="zh-CN" altLang="en-US" sz="1400" kern="100" dirty="0" smtClean="0">
                <a:latin typeface="Times New Roman" panose="02020603050405020304" pitchFamily="18" charset="0"/>
                <a:ea typeface="宋体" panose="02010600030101010101" pitchFamily="2" charset="-122"/>
              </a:rPr>
              <a:t>开孔为</a:t>
            </a:r>
            <a:r>
              <a:rPr lang="en-US" altLang="zh-CN" sz="1400" kern="100" dirty="0" smtClean="0">
                <a:latin typeface="Times New Roman" panose="02020603050405020304" pitchFamily="18" charset="0"/>
                <a:ea typeface="宋体" panose="02010600030101010101" pitchFamily="2" charset="-122"/>
              </a:rPr>
              <a:t>Ф80mm</a:t>
            </a:r>
            <a:r>
              <a:rPr lang="zh-CN" altLang="en-US" sz="1400" kern="100" dirty="0" smtClean="0">
                <a:latin typeface="Times New Roman" panose="02020603050405020304" pitchFamily="18" charset="0"/>
                <a:ea typeface="宋体" panose="02010600030101010101" pitchFamily="2" charset="-122"/>
              </a:rPr>
              <a:t>的层合板在</a:t>
            </a:r>
            <a:r>
              <a:rPr lang="en-US" altLang="zh-CN" sz="1400" kern="100" dirty="0" smtClean="0">
                <a:latin typeface="Times New Roman" panose="02020603050405020304" pitchFamily="18" charset="0"/>
                <a:ea typeface="宋体" panose="02010600030101010101" pitchFamily="2" charset="-122"/>
              </a:rPr>
              <a:t>10KN</a:t>
            </a:r>
            <a:r>
              <a:rPr lang="zh-CN" altLang="en-US" sz="1400" kern="100" dirty="0" smtClean="0">
                <a:latin typeface="Times New Roman" panose="02020603050405020304" pitchFamily="18" charset="0"/>
                <a:ea typeface="宋体" panose="02010600030101010101" pitchFamily="2" charset="-122"/>
              </a:rPr>
              <a:t>载荷下</a:t>
            </a:r>
            <a:r>
              <a:rPr lang="zh-CN" altLang="en-US" sz="1400" kern="100" dirty="0">
                <a:latin typeface="Times New Roman" panose="02020603050405020304" pitchFamily="18" charset="0"/>
                <a:ea typeface="宋体" panose="02010600030101010101" pitchFamily="2" charset="-122"/>
              </a:rPr>
              <a:t>的</a:t>
            </a:r>
            <a:r>
              <a:rPr lang="en-US" altLang="zh-CN" sz="1400" kern="100" dirty="0" smtClean="0">
                <a:latin typeface="Times New Roman" panose="02020603050405020304" pitchFamily="18" charset="0"/>
                <a:ea typeface="宋体" panose="02010600030101010101" pitchFamily="2" charset="-122"/>
              </a:rPr>
              <a:t>DIC</a:t>
            </a:r>
            <a:r>
              <a:rPr lang="zh-CN" altLang="en-US" sz="1400" kern="100" dirty="0" smtClean="0">
                <a:latin typeface="Times New Roman" panose="02020603050405020304" pitchFamily="18" charset="0"/>
                <a:ea typeface="宋体" panose="02010600030101010101" pitchFamily="2" charset="-122"/>
              </a:rPr>
              <a:t>测试结果（</a:t>
            </a:r>
            <a:r>
              <a:rPr lang="zh-CN" altLang="en-US" sz="1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应变</a:t>
            </a:r>
            <a:r>
              <a:rPr lang="en-US" altLang="zh-CN"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sz="1400"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t>）</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4404" y="1115452"/>
            <a:ext cx="1864613" cy="369332"/>
          </a:xfrm>
          <a:prstGeom prst="rect">
            <a:avLst/>
          </a:prstGeom>
        </p:spPr>
        <p:txBody>
          <a:bodyPr wrap="none">
            <a:spAutoFit/>
          </a:bodyPr>
          <a:lstStyle/>
          <a:p>
            <a:r>
              <a:rPr lang="zh-CN" altLang="en-US" b="1" dirty="0" smtClean="0">
                <a:latin typeface="Times New Roman" panose="02020603050405020304" pitchFamily="18" charset="0"/>
                <a:ea typeface="宋体" panose="02010600030101010101" pitchFamily="2" charset="-122"/>
              </a:rPr>
              <a:t>应变</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应力集中：</a:t>
            </a:r>
            <a:endParaRPr lang="zh-CN" altLang="en-US" b="1"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7244417" y="3445363"/>
                <a:ext cx="1413079"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2927924" y="3445362"/>
                <a:ext cx="1009700" cy="3647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5016156" y="3445362"/>
                <a:ext cx="899670" cy="36471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839692" y="3445361"/>
                <a:ext cx="601510" cy="365036"/>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18" name="组合 17"/>
          <p:cNvGrpSpPr/>
          <p:nvPr/>
        </p:nvGrpSpPr>
        <p:grpSpPr>
          <a:xfrm>
            <a:off x="1234070" y="2228503"/>
            <a:ext cx="729267" cy="959597"/>
            <a:chOff x="34196" y="5788721"/>
            <a:chExt cx="729267" cy="959597"/>
          </a:xfrm>
        </p:grpSpPr>
        <p:cxnSp>
          <p:nvCxnSpPr>
            <p:cNvPr id="19" name="直接连接符 18"/>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0" name="直接连接符 19"/>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矩形 20"/>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22" name="矩形 21"/>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30" name="矩形 29"/>
          <p:cNvSpPr/>
          <p:nvPr/>
        </p:nvSpPr>
        <p:spPr>
          <a:xfrm>
            <a:off x="36581" y="6451640"/>
            <a:ext cx="4391404" cy="330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层合板的开孔越大，其应力集中因子也越大</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pic>
        <p:nvPicPr>
          <p:cNvPr id="31" name="图片 30"/>
          <p:cNvPicPr/>
          <p:nvPr/>
        </p:nvPicPr>
        <p:blipFill>
          <a:blip r:embed="rId11"/>
          <a:stretch>
            <a:fillRect/>
          </a:stretch>
        </p:blipFill>
        <p:spPr>
          <a:xfrm>
            <a:off x="405811" y="4264402"/>
            <a:ext cx="3316605" cy="2112645"/>
          </a:xfrm>
          <a:prstGeom prst="rect">
            <a:avLst/>
          </a:prstGeom>
        </p:spPr>
      </p:pic>
      <p:pic>
        <p:nvPicPr>
          <p:cNvPr id="32" name="图片 31"/>
          <p:cNvPicPr/>
          <p:nvPr/>
        </p:nvPicPr>
        <p:blipFill>
          <a:blip r:embed="rId12"/>
          <a:stretch>
            <a:fillRect/>
          </a:stretch>
        </p:blipFill>
        <p:spPr>
          <a:xfrm>
            <a:off x="5147723" y="4040045"/>
            <a:ext cx="3072233" cy="2083586"/>
          </a:xfrm>
          <a:prstGeom prst="rect">
            <a:avLst/>
          </a:prstGeom>
        </p:spPr>
      </p:pic>
      <p:sp>
        <p:nvSpPr>
          <p:cNvPr id="33" name="矩形 32"/>
          <p:cNvSpPr/>
          <p:nvPr/>
        </p:nvSpPr>
        <p:spPr>
          <a:xfrm>
            <a:off x="5150403" y="6392555"/>
            <a:ext cx="3263714"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层合板的失效过程是渐进的</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dirty="0"/>
          </a:p>
        </p:txBody>
      </p:sp>
      <mc:AlternateContent xmlns:mc="http://schemas.openxmlformats.org/markup-compatibility/2006">
        <mc:Choice xmlns:a14="http://schemas.microsoft.com/office/drawing/2010/main" Requires="a14">
          <p:sp>
            <p:nvSpPr>
              <p:cNvPr id="27" name="矩形 26"/>
              <p:cNvSpPr/>
              <p:nvPr/>
            </p:nvSpPr>
            <p:spPr>
              <a:xfrm>
                <a:off x="5915826" y="6050932"/>
                <a:ext cx="10290364" cy="326115"/>
              </a:xfrm>
              <a:prstGeom prst="rect">
                <a:avLst/>
              </a:prstGeom>
            </p:spPr>
            <p:txBody>
              <a:bodyPr wrap="square">
                <a:spAutoFit/>
              </a:bodyPr>
              <a:lstStyle/>
              <a:p>
                <a:r>
                  <a:rPr lang="en-US" altLang="zh-CN" sz="1200" kern="100" dirty="0" smtClean="0">
                    <a:latin typeface="Times New Roman" panose="02020603050405020304" pitchFamily="18" charset="0"/>
                    <a:ea typeface="宋体" panose="02010600030101010101" pitchFamily="2" charset="-122"/>
                  </a:rPr>
                  <a:t>Ф80mm</a:t>
                </a:r>
                <a:r>
                  <a:rPr lang="zh-CN" altLang="en-US" sz="1200" kern="100" dirty="0" smtClean="0">
                    <a:latin typeface="Times New Roman" panose="02020603050405020304" pitchFamily="18" charset="0"/>
                    <a:ea typeface="宋体" panose="02010600030101010101" pitchFamily="2" charset="-122"/>
                  </a:rPr>
                  <a:t>的</a:t>
                </a:r>
                <a14:m>
                  <m:oMath xmlns:m="http://schemas.openxmlformats.org/officeDocument/2006/math">
                    <m:sSub>
                      <m:sSubPr>
                        <m:ctrlPr>
                          <a:rPr lang="zh-CN" altLang="en-US" sz="1200" i="1">
                            <a:solidFill>
                              <a:schemeClr val="tx1">
                                <a:lumMod val="95000"/>
                                <a:lumOff val="5000"/>
                              </a:schemeClr>
                            </a:solidFill>
                            <a:latin typeface="Cambria Math" panose="02040503050406030204" pitchFamily="18" charset="0"/>
                          </a:rPr>
                        </m:ctrlPr>
                      </m:sSubPr>
                      <m:e>
                        <m:d>
                          <m:dPr>
                            <m:begChr m:val="["/>
                            <m:endChr m:val="]"/>
                            <m:ctrlPr>
                              <a:rPr lang="zh-CN" altLang="en-US" sz="1200" i="1">
                                <a:solidFill>
                                  <a:schemeClr val="tx1">
                                    <a:lumMod val="95000"/>
                                    <a:lumOff val="5000"/>
                                  </a:schemeClr>
                                </a:solidFill>
                                <a:latin typeface="Cambria Math" panose="02040503050406030204" pitchFamily="18" charset="0"/>
                              </a:rPr>
                            </m:ctrlPr>
                          </m:dPr>
                          <m:e>
                            <m:sSup>
                              <m:sSupPr>
                                <m:ctrlPr>
                                  <a:rPr lang="en-US" altLang="zh-CN" sz="1200" i="1">
                                    <a:solidFill>
                                      <a:schemeClr val="tx1">
                                        <a:lumMod val="95000"/>
                                        <a:lumOff val="5000"/>
                                      </a:schemeClr>
                                    </a:solidFill>
                                    <a:latin typeface="Cambria Math" panose="02040503050406030204" pitchFamily="18" charset="0"/>
                                  </a:rPr>
                                </m:ctrlPr>
                              </m:sSupPr>
                              <m:e>
                                <m:r>
                                  <a:rPr lang="en-US" altLang="zh-CN" sz="1200">
                                    <a:solidFill>
                                      <a:schemeClr val="tx1">
                                        <a:lumMod val="95000"/>
                                        <a:lumOff val="5000"/>
                                      </a:schemeClr>
                                    </a:solidFill>
                                    <a:latin typeface="Cambria Math" panose="02040503050406030204" pitchFamily="18" charset="0"/>
                                  </a:rPr>
                                  <m:t>0</m:t>
                                </m:r>
                              </m:e>
                              <m:sup>
                                <m:r>
                                  <a:rPr lang="en-US" altLang="zh-CN" sz="12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200" i="1">
                            <a:solidFill>
                              <a:schemeClr val="tx1">
                                <a:lumMod val="95000"/>
                                <a:lumOff val="5000"/>
                              </a:schemeClr>
                            </a:solidFill>
                            <a:latin typeface="Cambria Math" panose="02040503050406030204" pitchFamily="18" charset="0"/>
                            <a:ea typeface="Cambria Math" panose="02040503050406030204" pitchFamily="18" charset="0"/>
                          </a:rPr>
                          <m:t>8</m:t>
                        </m:r>
                      </m:sub>
                    </m:sSub>
                  </m:oMath>
                </a14:m>
                <a:r>
                  <a:rPr lang="zh-CN" altLang="en-US" sz="1200" kern="100" dirty="0" smtClean="0">
                    <a:latin typeface="Times New Roman" panose="02020603050405020304" pitchFamily="18" charset="0"/>
                    <a:ea typeface="宋体" panose="02010600030101010101" pitchFamily="2" charset="-122"/>
                  </a:rPr>
                  <a:t>层</a:t>
                </a:r>
                <a:r>
                  <a:rPr lang="zh-CN" altLang="en-US" sz="1200" kern="100" dirty="0" smtClean="0">
                    <a:latin typeface="Times New Roman" panose="02020603050405020304" pitchFamily="18" charset="0"/>
                    <a:ea typeface="宋体" panose="02010600030101010101" pitchFamily="2" charset="-122"/>
                  </a:rPr>
                  <a:t>合</a:t>
                </a:r>
                <a:r>
                  <a:rPr lang="zh-CN" altLang="en-US" sz="1200" kern="100" dirty="0" smtClean="0">
                    <a:latin typeface="Times New Roman" panose="02020603050405020304" pitchFamily="18" charset="0"/>
                    <a:ea typeface="宋体" panose="02010600030101010101" pitchFamily="2" charset="-122"/>
                  </a:rPr>
                  <a:t>板</a:t>
                </a:r>
                <a:endParaRPr lang="zh-CN" altLang="en-US" sz="1200" i="1" dirty="0">
                  <a:solidFill>
                    <a:srgbClr val="FF0000"/>
                  </a:solidFill>
                  <a:latin typeface="Times New Roman" panose="02020603050405020304" pitchFamily="18" charset="0"/>
                  <a:cs typeface="Times New Roman" panose="02020603050405020304" pitchFamily="18" charset="0"/>
                </a:endParaRPr>
              </a:p>
            </p:txBody>
          </p:sp>
        </mc:Choice>
        <mc:Fallback>
          <p:sp>
            <p:nvSpPr>
              <p:cNvPr id="27" name="矩形 26"/>
              <p:cNvSpPr>
                <a:spLocks noRot="1" noChangeAspect="1" noMove="1" noResize="1" noEditPoints="1" noAdjustHandles="1" noChangeArrowheads="1" noChangeShapeType="1" noTextEdit="1"/>
              </p:cNvSpPr>
              <p:nvPr/>
            </p:nvSpPr>
            <p:spPr>
              <a:xfrm>
                <a:off x="5915826" y="6050932"/>
                <a:ext cx="10290364" cy="326115"/>
              </a:xfrm>
              <a:prstGeom prst="rect">
                <a:avLst/>
              </a:prstGeom>
              <a:blipFill rotWithShape="0">
                <a:blip r:embed="rId13"/>
                <a:stretch>
                  <a:fillRect b="-3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154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矩形 7"/>
          <p:cNvSpPr/>
          <p:nvPr/>
        </p:nvSpPr>
        <p:spPr>
          <a:xfrm>
            <a:off x="19304" y="1095013"/>
            <a:ext cx="1107996"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失效模式</a:t>
            </a:r>
            <a:endParaRPr lang="zh-CN" altLang="en-US" b="1" dirty="0"/>
          </a:p>
        </p:txBody>
      </p:sp>
      <mc:AlternateContent xmlns:mc="http://schemas.openxmlformats.org/markup-compatibility/2006" xmlns:a14="http://schemas.microsoft.com/office/drawing/2010/main">
        <mc:Choice Requires="a14">
          <p:sp>
            <p:nvSpPr>
              <p:cNvPr id="9" name="矩形 8"/>
              <p:cNvSpPr/>
              <p:nvPr/>
            </p:nvSpPr>
            <p:spPr>
              <a:xfrm>
                <a:off x="3574251" y="1195722"/>
                <a:ext cx="1038554"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574251" y="1195722"/>
                <a:ext cx="1038554" cy="3645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03772" y="1176281"/>
                <a:ext cx="920508"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03772" y="1176281"/>
                <a:ext cx="920508" cy="3645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04025" y="1195722"/>
                <a:ext cx="596404" cy="365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𝟖</m:t>
                          </m:r>
                        </m:sub>
                      </m:sSub>
                    </m:oMath>
                  </m:oMathPara>
                </a14:m>
                <a:endParaRPr lang="zh-CN" altLang="en-US" sz="1400"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04025" y="1195722"/>
                <a:ext cx="596404" cy="36503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428128" y="1166055"/>
                <a:ext cx="1451551"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𝐬</m:t>
                          </m:r>
                        </m:sub>
                      </m:sSub>
                    </m:oMath>
                  </m:oMathPara>
                </a14:m>
                <a:endParaRPr lang="zh-CN" altLang="en-US" sz="1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428128" y="1166055"/>
                <a:ext cx="1451551" cy="364587"/>
              </a:xfrm>
              <a:prstGeom prst="rect">
                <a:avLst/>
              </a:prstGeom>
              <a:blipFill rotWithShape="0">
                <a:blip r:embed="rId6"/>
                <a:stretch>
                  <a:fillRect/>
                </a:stretch>
              </a:blipFill>
            </p:spPr>
            <p:txBody>
              <a:bodyPr/>
              <a:lstStyle/>
              <a:p>
                <a:r>
                  <a:rPr lang="zh-CN" altLang="en-US">
                    <a:noFill/>
                  </a:rPr>
                  <a:t> </a:t>
                </a:r>
              </a:p>
            </p:txBody>
          </p:sp>
        </mc:Fallback>
      </mc:AlternateContent>
      <p:pic>
        <p:nvPicPr>
          <p:cNvPr id="104451" name="图片 23667" descr="E1 at 28kN of f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070" y="3234701"/>
            <a:ext cx="1779430" cy="1107604"/>
          </a:xfrm>
          <a:prstGeom prst="rect">
            <a:avLst/>
          </a:prstGeom>
          <a:noFill/>
          <a:extLst>
            <a:ext uri="{909E8E84-426E-40DD-AFC4-6F175D3DCCD1}">
              <a14:hiddenFill xmlns:a14="http://schemas.microsoft.com/office/drawing/2010/main">
                <a:solidFill>
                  <a:srgbClr val="FFFFFF"/>
                </a:solidFill>
              </a14:hiddenFill>
            </a:ext>
          </a:extLst>
        </p:spPr>
      </p:pic>
      <p:pic>
        <p:nvPicPr>
          <p:cNvPr id="104450" name="图片 23668" descr="E1 at 30kN of f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036" y="4423211"/>
            <a:ext cx="1723516" cy="1081595"/>
          </a:xfrm>
          <a:prstGeom prst="rect">
            <a:avLst/>
          </a:prstGeom>
          <a:noFill/>
          <a:extLst>
            <a:ext uri="{909E8E84-426E-40DD-AFC4-6F175D3DCCD1}">
              <a14:hiddenFill xmlns:a14="http://schemas.microsoft.com/office/drawing/2010/main">
                <a:solidFill>
                  <a:srgbClr val="FFFFFF"/>
                </a:solidFill>
              </a14:hiddenFill>
            </a:ext>
          </a:extLst>
        </p:spPr>
      </p:pic>
      <p:pic>
        <p:nvPicPr>
          <p:cNvPr id="104449" name="图片 23666" descr="E1 at 37kN of f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196" y="5585712"/>
            <a:ext cx="1811876" cy="11370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0"/>
          <a:stretch>
            <a:fillRect/>
          </a:stretch>
        </p:blipFill>
        <p:spPr>
          <a:xfrm>
            <a:off x="1283729" y="1537713"/>
            <a:ext cx="1376823" cy="1631551"/>
          </a:xfrm>
          <a:prstGeom prst="rect">
            <a:avLst/>
          </a:prstGeom>
        </p:spPr>
      </p:pic>
      <p:pic>
        <p:nvPicPr>
          <p:cNvPr id="5" name="图片 4"/>
          <p:cNvPicPr>
            <a:picLocks noChangeAspect="1"/>
          </p:cNvPicPr>
          <p:nvPr/>
        </p:nvPicPr>
        <p:blipFill>
          <a:blip r:embed="rId11"/>
          <a:stretch>
            <a:fillRect/>
          </a:stretch>
        </p:blipFill>
        <p:spPr>
          <a:xfrm>
            <a:off x="3375571" y="1530642"/>
            <a:ext cx="1308255" cy="1638622"/>
          </a:xfrm>
          <a:prstGeom prst="rect">
            <a:avLst/>
          </a:prstGeom>
        </p:spPr>
      </p:pic>
      <p:pic>
        <p:nvPicPr>
          <p:cNvPr id="32" name="图片 31"/>
          <p:cNvPicPr>
            <a:picLocks noChangeAspect="1"/>
          </p:cNvPicPr>
          <p:nvPr/>
        </p:nvPicPr>
        <p:blipFill>
          <a:blip r:embed="rId12"/>
          <a:stretch>
            <a:fillRect/>
          </a:stretch>
        </p:blipFill>
        <p:spPr>
          <a:xfrm>
            <a:off x="5363108" y="1523807"/>
            <a:ext cx="1370148" cy="1645458"/>
          </a:xfrm>
          <a:prstGeom prst="rect">
            <a:avLst/>
          </a:prstGeom>
        </p:spPr>
      </p:pic>
      <p:pic>
        <p:nvPicPr>
          <p:cNvPr id="33" name="图片 32"/>
          <p:cNvPicPr>
            <a:picLocks noChangeAspect="1"/>
          </p:cNvPicPr>
          <p:nvPr/>
        </p:nvPicPr>
        <p:blipFill>
          <a:blip r:embed="rId13"/>
          <a:stretch>
            <a:fillRect/>
          </a:stretch>
        </p:blipFill>
        <p:spPr>
          <a:xfrm flipH="1">
            <a:off x="7525365" y="1523807"/>
            <a:ext cx="1296123" cy="1645457"/>
          </a:xfrm>
          <a:prstGeom prst="rect">
            <a:avLst/>
          </a:prstGeom>
        </p:spPr>
      </p:pic>
      <p:pic>
        <p:nvPicPr>
          <p:cNvPr id="104456" name="图片 23670" descr="E1 at 10kN of f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6357" y="3212316"/>
            <a:ext cx="18478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4455" name="图片 23671" descr="E1 at 22kN of f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16832" y="4388693"/>
            <a:ext cx="18859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图片 23669" descr="E1 at 35kN of f3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6832"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p:cNvSpPr>
            <a:spLocks noChangeArrowheads="1"/>
          </p:cNvSpPr>
          <p:nvPr/>
        </p:nvSpPr>
        <p:spPr bwMode="auto">
          <a:xfrm>
            <a:off x="2916832" y="27789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461" name="图片 23673" descr="E1 at 10kN of f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34072" y="3236168"/>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图片 23674" descr="E1 at 15kN of f3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34072" y="4407743"/>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图片 23672" descr="E1 at 16.75kN of f4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34072" y="5579318"/>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6" name="图片 23677" descr="E1 at 20kN of f2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22304" y="3236168"/>
            <a:ext cx="1885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5" name="图片 23676" descr="E1 at 10kN of f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2304" y="4407743"/>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4" name="图片 23675" descr="E1 at 29kN of f3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41354" y="5631190"/>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41" name="下箭头 40"/>
          <p:cNvSpPr/>
          <p:nvPr/>
        </p:nvSpPr>
        <p:spPr bwMode="auto">
          <a:xfrm>
            <a:off x="395536" y="3284984"/>
            <a:ext cx="614993" cy="2189882"/>
          </a:xfrm>
          <a:prstGeom prst="down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600"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载荷增加</a:t>
            </a:r>
          </a:p>
        </p:txBody>
      </p:sp>
      <p:sp>
        <p:nvSpPr>
          <p:cNvPr id="56" name="矩形 55"/>
          <p:cNvSpPr/>
          <p:nvPr/>
        </p:nvSpPr>
        <p:spPr>
          <a:xfrm>
            <a:off x="25202" y="5684510"/>
            <a:ext cx="1283729"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spcAft>
                <a:spcPts val="0"/>
              </a:spcAft>
            </a:pPr>
            <a:r>
              <a:rPr lang="zh-CN" altLang="en-US" sz="1600" b="1" dirty="0" smtClean="0">
                <a:solidFill>
                  <a:srgbClr val="FF0000"/>
                </a:solidFill>
              </a:rPr>
              <a:t>裂纹</a:t>
            </a:r>
            <a:r>
              <a:rPr lang="zh-CN" altLang="en-US" sz="1600" b="1" dirty="0">
                <a:solidFill>
                  <a:srgbClr val="FF0000"/>
                </a:solidFill>
              </a:rPr>
              <a:t>的扩展减缓了层合板中的应力集中</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a:xfrm>
            <a:off x="7075575" y="6400800"/>
            <a:ext cx="2133600" cy="457200"/>
          </a:xfrm>
        </p:spPr>
        <p:txBody>
          <a:bodyPr/>
          <a:lstStyle/>
          <a:p>
            <a:pPr>
              <a:defRPr/>
            </a:pPr>
            <a:fld id="{06C88229-2361-4A3F-BA53-4D47DBEF09B6}" type="slidenum">
              <a:rPr lang="en-US" altLang="zh-CN" smtClean="0"/>
              <a:pPr>
                <a:defRPr/>
              </a:pPr>
              <a:t>17</a:t>
            </a:fld>
            <a:endParaRPr lang="en-US" altLang="zh-CN"/>
          </a:p>
        </p:txBody>
      </p:sp>
    </p:spTree>
    <p:extLst>
      <p:ext uri="{BB962C8B-B14F-4D97-AF65-F5344CB8AC3E}">
        <p14:creationId xmlns:p14="http://schemas.microsoft.com/office/powerpoint/2010/main" val="2148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392692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46"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18</a:t>
            </a:fld>
            <a:endParaRPr lang="en-US" altLang="zh-CN"/>
          </a:p>
        </p:txBody>
      </p:sp>
    </p:spTree>
    <p:extLst>
      <p:ext uri="{BB962C8B-B14F-4D97-AF65-F5344CB8AC3E}">
        <p14:creationId xmlns:p14="http://schemas.microsoft.com/office/powerpoint/2010/main" val="265443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ABAQUS</a:t>
            </a:r>
            <a:r>
              <a:rPr lang="zh-CN" altLang="en-US" sz="2600" dirty="0" smtClean="0">
                <a:latin typeface="Arial" panose="020B0604020202020204" pitchFamily="34" charset="0"/>
                <a:ea typeface="黑体" pitchFamily="2" charset="-122"/>
                <a:cs typeface="Arial" panose="020B0604020202020204" pitchFamily="34" charset="0"/>
              </a:rPr>
              <a:t>建模</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矩形 18"/>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sp>
        <p:nvSpPr>
          <p:cNvPr id="30" name="矩形 29"/>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31" name="矩形 30"/>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34" name="矩形 33"/>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35" name="表格 34"/>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36"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pic>
        <p:nvPicPr>
          <p:cNvPr id="37" name="图片 36"/>
          <p:cNvPicPr>
            <a:picLocks noChangeAspect="1"/>
          </p:cNvPicPr>
          <p:nvPr/>
        </p:nvPicPr>
        <p:blipFill>
          <a:blip r:embed="rId3"/>
          <a:stretch>
            <a:fillRect/>
          </a:stretch>
        </p:blipFill>
        <p:spPr>
          <a:xfrm>
            <a:off x="103671" y="1291405"/>
            <a:ext cx="4622578" cy="2873962"/>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Tree>
    <p:extLst>
      <p:ext uri="{BB962C8B-B14F-4D97-AF65-F5344CB8AC3E}">
        <p14:creationId xmlns:p14="http://schemas.microsoft.com/office/powerpoint/2010/main" val="271062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a:t>
            </a:fld>
            <a:endParaRPr lang="en-US" altLang="zh-CN"/>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2" name="文本框 11"/>
          <p:cNvSpPr txBox="1"/>
          <p:nvPr/>
        </p:nvSpPr>
        <p:spPr>
          <a:xfrm>
            <a:off x="1739703" y="1196004"/>
            <a:ext cx="1001276" cy="430887"/>
          </a:xfrm>
          <a:prstGeom prst="rect">
            <a:avLst/>
          </a:prstGeom>
          <a:solidFill>
            <a:schemeClr val="accent1">
              <a:lumMod val="20000"/>
              <a:lumOff val="80000"/>
            </a:schemeClr>
          </a:solidFill>
        </p:spPr>
        <p:txBody>
          <a:bodyPr wrap="square" rtlCol="0" anchor="t">
            <a:spAutoFit/>
          </a:bodyPr>
          <a:lstStyle/>
          <a:p>
            <a:pPr eaLnBrk="0" fontAlgn="base" hangingPunct="0">
              <a:spcBef>
                <a:spcPct val="0"/>
              </a:spcBef>
            </a:pPr>
            <a:r>
              <a:rPr lang="en-US" altLang="zh-CN" sz="2200" kern="100" dirty="0">
                <a:solidFill>
                  <a:srgbClr val="000000"/>
                </a:solidFill>
                <a:latin typeface="Times New Roman" panose="02020603050405020304" pitchFamily="18" charset="0"/>
                <a:cs typeface="Times New Roman" panose="02020603050405020304" pitchFamily="18" charset="0"/>
              </a:rPr>
              <a:t>[</a:t>
            </a:r>
            <a:r>
              <a:rPr lang="en-US" altLang="zh-CN" sz="2200" kern="100" dirty="0" smtClean="0">
                <a:solidFill>
                  <a:srgbClr val="000000"/>
                </a:solidFill>
                <a:latin typeface="Times New Roman" panose="02020603050405020304" pitchFamily="18" charset="0"/>
                <a:cs typeface="Times New Roman" panose="02020603050405020304" pitchFamily="18" charset="0"/>
              </a:rPr>
              <a:t>0]</a:t>
            </a:r>
            <a:r>
              <a:rPr lang="en-US" altLang="zh-CN" sz="2200" kern="100" baseline="-25000" dirty="0" smtClean="0">
                <a:solidFill>
                  <a:srgbClr val="000000"/>
                </a:solidFill>
                <a:latin typeface="Times New Roman" panose="02020603050405020304" pitchFamily="18" charset="0"/>
                <a:cs typeface="Times New Roman" panose="02020603050405020304" pitchFamily="18" charset="0"/>
              </a:rPr>
              <a:t>10  </a:t>
            </a:r>
            <a:endParaRPr lang="zh-CN" altLang="zh-CN" sz="2200" kern="100" dirty="0">
              <a:solidFill>
                <a:srgbClr val="0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228678" y="6408772"/>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14" name="矩形 13"/>
          <p:cNvSpPr/>
          <p:nvPr/>
        </p:nvSpPr>
        <p:spPr>
          <a:xfrm>
            <a:off x="4038375" y="6408772"/>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pic>
        <p:nvPicPr>
          <p:cNvPr id="15" name="图片 14"/>
          <p:cNvPicPr>
            <a:picLocks noChangeAspect="1"/>
          </p:cNvPicPr>
          <p:nvPr/>
        </p:nvPicPr>
        <p:blipFill>
          <a:blip r:embed="rId14"/>
          <a:stretch>
            <a:fillRect/>
          </a:stretch>
        </p:blipFill>
        <p:spPr>
          <a:xfrm>
            <a:off x="6568483" y="4942264"/>
            <a:ext cx="1751330" cy="1299210"/>
          </a:xfrm>
          <a:prstGeom prst="rect">
            <a:avLst/>
          </a:prstGeom>
        </p:spPr>
      </p:pic>
      <p:pic>
        <p:nvPicPr>
          <p:cNvPr id="17" name="图片 16"/>
          <p:cNvPicPr/>
          <p:nvPr/>
        </p:nvPicPr>
        <p:blipFill>
          <a:blip r:embed="rId15"/>
          <a:stretch>
            <a:fillRect/>
          </a:stretch>
        </p:blipFill>
        <p:spPr>
          <a:xfrm>
            <a:off x="6577714" y="3312080"/>
            <a:ext cx="1668780" cy="1354455"/>
          </a:xfrm>
          <a:prstGeom prst="rect">
            <a:avLst/>
          </a:prstGeom>
        </p:spPr>
      </p:pic>
      <p:pic>
        <p:nvPicPr>
          <p:cNvPr id="18" name="图片 17"/>
          <p:cNvPicPr>
            <a:picLocks noChangeAspect="1"/>
          </p:cNvPicPr>
          <p:nvPr/>
        </p:nvPicPr>
        <p:blipFill>
          <a:blip r:embed="rId16"/>
          <a:stretch>
            <a:fillRect/>
          </a:stretch>
        </p:blipFill>
        <p:spPr>
          <a:xfrm>
            <a:off x="6577714" y="1772317"/>
            <a:ext cx="1818640" cy="1224280"/>
          </a:xfrm>
          <a:prstGeom prst="rect">
            <a:avLst/>
          </a:prstGeom>
        </p:spPr>
      </p:pic>
      <p:sp>
        <p:nvSpPr>
          <p:cNvPr id="20" name="文本框 19"/>
          <p:cNvSpPr txBox="1"/>
          <p:nvPr/>
        </p:nvSpPr>
        <p:spPr>
          <a:xfrm>
            <a:off x="553582" y="2098468"/>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60mm</a:t>
            </a:r>
          </a:p>
        </p:txBody>
      </p:sp>
      <p:sp>
        <p:nvSpPr>
          <p:cNvPr id="21" name="文本框 20"/>
          <p:cNvSpPr txBox="1"/>
          <p:nvPr/>
        </p:nvSpPr>
        <p:spPr>
          <a:xfrm>
            <a:off x="627191" y="37504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80mm</a:t>
            </a:r>
          </a:p>
        </p:txBody>
      </p:sp>
      <p:sp>
        <p:nvSpPr>
          <p:cNvPr id="22" name="文本框 21"/>
          <p:cNvSpPr txBox="1"/>
          <p:nvPr/>
        </p:nvSpPr>
        <p:spPr>
          <a:xfrm>
            <a:off x="510203" y="54077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100mm</a:t>
            </a:r>
          </a:p>
        </p:txBody>
      </p:sp>
      <p:sp>
        <p:nvSpPr>
          <p:cNvPr id="23" name="文本框 22"/>
          <p:cNvSpPr txBox="1"/>
          <p:nvPr/>
        </p:nvSpPr>
        <p:spPr>
          <a:xfrm>
            <a:off x="159372" y="1196004"/>
            <a:ext cx="3612515" cy="400110"/>
          </a:xfrm>
          <a:prstGeom prst="rect">
            <a:avLst/>
          </a:prstGeom>
          <a:noFill/>
        </p:spPr>
        <p:txBody>
          <a:bodyPr wrap="square" rtlCol="0">
            <a:spAutoFit/>
          </a:bodyPr>
          <a:lstStyle/>
          <a:p>
            <a:pPr eaLnBrk="0" fontAlgn="base" hangingPunct="0">
              <a:spcBef>
                <a:spcPct val="0"/>
              </a:spcBef>
              <a:spcAft>
                <a:spcPct val="0"/>
              </a:spcAft>
            </a:pPr>
            <a:r>
              <a:rPr lang="zh-CN" altLang="en-US" sz="2000" b="1" dirty="0" smtClean="0">
                <a:solidFill>
                  <a:srgbClr val="000000"/>
                </a:solidFill>
              </a:rPr>
              <a:t>损伤演化：</a:t>
            </a:r>
            <a:endParaRPr lang="zh-CN" altLang="en-US" sz="2000" b="1" dirty="0">
              <a:solidFill>
                <a:srgbClr val="000000"/>
              </a:solidFill>
            </a:endParaRPr>
          </a:p>
        </p:txBody>
      </p:sp>
      <p:pic>
        <p:nvPicPr>
          <p:cNvPr id="24" name="图片 23" descr="C:\Users\dell\Desktop\UMAThashinlinear4\abaqus_result\half_node_load_on_[0]_10\60-0\linear\m_failure4.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39703" y="1758136"/>
            <a:ext cx="1712329" cy="1349033"/>
          </a:xfrm>
          <a:prstGeom prst="rect">
            <a:avLst/>
          </a:prstGeom>
          <a:noFill/>
          <a:ln>
            <a:noFill/>
          </a:ln>
        </p:spPr>
      </p:pic>
      <p:pic>
        <p:nvPicPr>
          <p:cNvPr id="25" name="图片 24" descr="C:\Users\dell\Desktop\UMAThashinlinear4\abaqus_result\half_node_load_on_[0]_10\60-0\exponential\m_failure5.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40411" y="1739860"/>
            <a:ext cx="1626486" cy="1348040"/>
          </a:xfrm>
          <a:prstGeom prst="rect">
            <a:avLst/>
          </a:prstGeom>
          <a:noFill/>
          <a:ln>
            <a:noFill/>
          </a:ln>
        </p:spPr>
      </p:pic>
      <p:pic>
        <p:nvPicPr>
          <p:cNvPr id="26" name="图片 25" descr="C:\Users\dell\Desktop\UMAThashinlinear4\abaqus_result\half_node_load_on_[0]_10\80-0\linear\m_failure3.pn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39703" y="3317449"/>
            <a:ext cx="1712329" cy="1375299"/>
          </a:xfrm>
          <a:prstGeom prst="rect">
            <a:avLst/>
          </a:prstGeom>
          <a:noFill/>
          <a:ln>
            <a:noFill/>
          </a:ln>
        </p:spPr>
      </p:pic>
      <p:pic>
        <p:nvPicPr>
          <p:cNvPr id="27" name="图片 26" descr="C:\Users\dell\Desktop\UMAThashinlinear4\abaqus_result\half_node_load_on_[0]_10\80-0\exponential\m_failure4.pn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140411" y="3312080"/>
            <a:ext cx="1626486" cy="1406879"/>
          </a:xfrm>
          <a:prstGeom prst="rect">
            <a:avLst/>
          </a:prstGeom>
          <a:noFill/>
          <a:ln>
            <a:noFill/>
          </a:ln>
        </p:spPr>
      </p:pic>
      <p:pic>
        <p:nvPicPr>
          <p:cNvPr id="28" name="图片 27" descr="C:\Users\dell\AppData\Local\Microsoft\Windows\INetCache\Content.Word\m_failure3.png"/>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44819" y="4931174"/>
            <a:ext cx="1707213" cy="1417810"/>
          </a:xfrm>
          <a:prstGeom prst="rect">
            <a:avLst/>
          </a:prstGeom>
          <a:noFill/>
          <a:ln>
            <a:noFill/>
          </a:ln>
        </p:spPr>
      </p:pic>
      <p:pic>
        <p:nvPicPr>
          <p:cNvPr id="29" name="图片 28" descr="C:\Users\dell\Desktop\UMAThashinlinear4\abaqus_result\half_node_load_on_[0]_10\100-0\exponential\m_failure4.png"/>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8352" y="4941930"/>
            <a:ext cx="1626486" cy="1381097"/>
          </a:xfrm>
          <a:prstGeom prst="rect">
            <a:avLst/>
          </a:prstGeom>
          <a:noFill/>
          <a:ln>
            <a:noFill/>
          </a:ln>
        </p:spPr>
      </p:pic>
      <p:cxnSp>
        <p:nvCxnSpPr>
          <p:cNvPr id="30" name="直接连接符 29"/>
          <p:cNvCxnSpPr/>
          <p:nvPr/>
        </p:nvCxnSpPr>
        <p:spPr>
          <a:xfrm flipH="1" flipV="1">
            <a:off x="87635" y="3193950"/>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1" name="直接连接符 30"/>
          <p:cNvCxnSpPr/>
          <p:nvPr/>
        </p:nvCxnSpPr>
        <p:spPr>
          <a:xfrm flipH="1" flipV="1">
            <a:off x="95225" y="4823667"/>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2" name="直接连接符 31"/>
          <p:cNvCxnSpPr/>
          <p:nvPr/>
        </p:nvCxnSpPr>
        <p:spPr>
          <a:xfrm>
            <a:off x="3811580" y="1241851"/>
            <a:ext cx="25687" cy="5616149"/>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33" name="矩形 32"/>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pic>
        <p:nvPicPr>
          <p:cNvPr id="34" name="60-0-l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1419847" y="1702637"/>
            <a:ext cx="2334103" cy="1460030"/>
          </a:xfrm>
          <a:prstGeom prst="rect">
            <a:avLst/>
          </a:prstGeom>
        </p:spPr>
      </p:pic>
      <p:pic>
        <p:nvPicPr>
          <p:cNvPr id="35" name="60-0-ex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4"/>
          <a:stretch>
            <a:fillRect/>
          </a:stretch>
        </p:blipFill>
        <p:spPr>
          <a:xfrm>
            <a:off x="3939925" y="1673382"/>
            <a:ext cx="2343983" cy="1466210"/>
          </a:xfrm>
          <a:prstGeom prst="rect">
            <a:avLst/>
          </a:prstGeom>
        </p:spPr>
      </p:pic>
      <p:pic>
        <p:nvPicPr>
          <p:cNvPr id="36" name="80-0-li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5"/>
          <a:stretch>
            <a:fillRect/>
          </a:stretch>
        </p:blipFill>
        <p:spPr>
          <a:xfrm>
            <a:off x="1419847" y="3245707"/>
            <a:ext cx="2287218" cy="1430702"/>
          </a:xfrm>
          <a:prstGeom prst="rect">
            <a:avLst/>
          </a:prstGeom>
        </p:spPr>
      </p:pic>
      <p:pic>
        <p:nvPicPr>
          <p:cNvPr id="37" name="80-0-exp">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6"/>
          <a:stretch>
            <a:fillRect/>
          </a:stretch>
        </p:blipFill>
        <p:spPr>
          <a:xfrm>
            <a:off x="3906976" y="3228075"/>
            <a:ext cx="2383428" cy="1490884"/>
          </a:xfrm>
          <a:prstGeom prst="rect">
            <a:avLst/>
          </a:prstGeom>
        </p:spPr>
      </p:pic>
      <p:pic>
        <p:nvPicPr>
          <p:cNvPr id="38" name="100-0-lin">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7"/>
          <a:stretch>
            <a:fillRect/>
          </a:stretch>
        </p:blipFill>
        <p:spPr>
          <a:xfrm>
            <a:off x="1369356" y="4874112"/>
            <a:ext cx="2372999" cy="1484360"/>
          </a:xfrm>
          <a:prstGeom prst="rect">
            <a:avLst/>
          </a:prstGeom>
        </p:spPr>
      </p:pic>
      <p:pic>
        <p:nvPicPr>
          <p:cNvPr id="39" name="100-0-exp">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8"/>
          <a:stretch>
            <a:fillRect/>
          </a:stretch>
        </p:blipFill>
        <p:spPr>
          <a:xfrm>
            <a:off x="3913822" y="4872991"/>
            <a:ext cx="2376582" cy="1486602"/>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9" fill="hold"/>
                                        <p:tgtEl>
                                          <p:spTgt spid="34"/>
                                        </p:tgtEl>
                                      </p:cBhvr>
                                    </p:cmd>
                                  </p:childTnLst>
                                </p:cTn>
                              </p:par>
                              <p:par>
                                <p:cTn id="7" presetID="1" presetClass="mediacall" presetSubtype="0" fill="hold" nodeType="withEffect">
                                  <p:stCondLst>
                                    <p:cond delay="0"/>
                                  </p:stCondLst>
                                  <p:childTnLst>
                                    <p:cmd type="call" cmd="playFrom(0.0)">
                                      <p:cBhvr>
                                        <p:cTn id="8" dur="6620" fill="hold"/>
                                        <p:tgtEl>
                                          <p:spTgt spid="35"/>
                                        </p:tgtEl>
                                      </p:cBhvr>
                                    </p:cmd>
                                  </p:childTnLst>
                                </p:cTn>
                              </p:par>
                              <p:par>
                                <p:cTn id="9" presetID="1" presetClass="mediacall" presetSubtype="0" fill="hold" nodeType="withEffect">
                                  <p:stCondLst>
                                    <p:cond delay="0"/>
                                  </p:stCondLst>
                                  <p:childTnLst>
                                    <p:cmd type="call" cmd="playFrom(0.0)">
                                      <p:cBhvr>
                                        <p:cTn id="10" dur="4620" fill="hold"/>
                                        <p:tgtEl>
                                          <p:spTgt spid="36"/>
                                        </p:tgtEl>
                                      </p:cBhvr>
                                    </p:cmd>
                                  </p:childTnLst>
                                </p:cTn>
                              </p:par>
                              <p:par>
                                <p:cTn id="11" presetID="1" presetClass="mediacall" presetSubtype="0" fill="hold" nodeType="withEffect">
                                  <p:stCondLst>
                                    <p:cond delay="0"/>
                                  </p:stCondLst>
                                  <p:childTnLst>
                                    <p:cmd type="call" cmd="playFrom(0.0)">
                                      <p:cBhvr>
                                        <p:cTn id="12" dur="5220" fill="hold"/>
                                        <p:tgtEl>
                                          <p:spTgt spid="37"/>
                                        </p:tgtEl>
                                      </p:cBhvr>
                                    </p:cmd>
                                  </p:childTnLst>
                                </p:cTn>
                              </p:par>
                              <p:par>
                                <p:cTn id="13" presetID="1" presetClass="mediacall" presetSubtype="0" fill="hold" nodeType="withEffect">
                                  <p:stCondLst>
                                    <p:cond delay="0"/>
                                  </p:stCondLst>
                                  <p:childTnLst>
                                    <p:cmd type="call" cmd="playFrom(0.0)">
                                      <p:cBhvr>
                                        <p:cTn id="14" dur="4019" fill="hold"/>
                                        <p:tgtEl>
                                          <p:spTgt spid="38"/>
                                        </p:tgtEl>
                                      </p:cBhvr>
                                    </p:cmd>
                                  </p:childTnLst>
                                </p:cTn>
                              </p:par>
                              <p:par>
                                <p:cTn id="15" presetID="1" presetClass="mediacall" presetSubtype="0" fill="hold" nodeType="withEffect">
                                  <p:stCondLst>
                                    <p:cond delay="0"/>
                                  </p:stCondLst>
                                  <p:childTnLst>
                                    <p:cmd type="call" cmd="playFrom(0.0)">
                                      <p:cBhvr>
                                        <p:cTn id="16" dur="52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34"/>
                                        </p:tgtEl>
                                      </p:cBhvr>
                                    </p:cmd>
                                  </p:childTnLst>
                                </p:cTn>
                              </p:par>
                            </p:childTnLst>
                          </p:cTn>
                        </p:par>
                      </p:childTnLst>
                    </p:cTn>
                  </p:par>
                </p:childTnLst>
              </p:cTn>
              <p:nextCondLst>
                <p:cond evt="onClick" delay="0">
                  <p:tgtEl>
                    <p:spTgt spid="34"/>
                  </p:tgtEl>
                </p:cond>
              </p:nextCondLst>
            </p:seq>
            <p:seq concurrent="1" nextAc="seek">
              <p:cTn id="22" restart="whenNotActive" fill="hold" evtFilter="cancelBubble" nodeType="interactiveSeq">
                <p:stCondLst>
                  <p:cond evt="onClick" delay="0">
                    <p:tgtEl>
                      <p:spTgt spid="3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35"/>
                                        </p:tgtEl>
                                      </p:cBhvr>
                                    </p:cmd>
                                  </p:childTnLst>
                                </p:cTn>
                              </p:par>
                            </p:childTnLst>
                          </p:cTn>
                        </p:par>
                      </p:childTnLst>
                    </p:cTn>
                  </p:par>
                </p:childTnLst>
              </p:cTn>
              <p:nextCondLst>
                <p:cond evt="onClick" delay="0">
                  <p:tgtEl>
                    <p:spTgt spid="35"/>
                  </p:tgtEl>
                </p:cond>
              </p:nextCondLst>
            </p:seq>
            <p:seq concurrent="1" nextAc="seek">
              <p:cTn id="27" restart="whenNotActive" fill="hold" evtFilter="cancelBubble" nodeType="interactiveSeq">
                <p:stCondLst>
                  <p:cond evt="onClick" delay="0">
                    <p:tgtEl>
                      <p:spTgt spid="3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36"/>
                                        </p:tgtEl>
                                      </p:cBhvr>
                                    </p:cmd>
                                  </p:childTnLst>
                                </p:cTn>
                              </p:par>
                            </p:childTnLst>
                          </p:cTn>
                        </p:par>
                      </p:childTnLst>
                    </p:cTn>
                  </p:par>
                </p:childTnLst>
              </p:cTn>
              <p:nextCondLst>
                <p:cond evt="onClick" delay="0">
                  <p:tgtEl>
                    <p:spTgt spid="36"/>
                  </p:tgtEl>
                </p:cond>
              </p:nextCondLst>
            </p:seq>
            <p:seq concurrent="1" nextAc="seek">
              <p:cTn id="32" restart="whenNotActive" fill="hold" evtFilter="cancelBubble" nodeType="interactiveSeq">
                <p:stCondLst>
                  <p:cond evt="onClick" delay="0">
                    <p:tgtEl>
                      <p:spTgt spid="3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7"/>
                                        </p:tgtEl>
                                      </p:cBhvr>
                                    </p:cmd>
                                  </p:child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3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38"/>
                                        </p:tgtEl>
                                      </p:cBhvr>
                                    </p:cmd>
                                  </p:childTnLst>
                                </p:cTn>
                              </p:par>
                            </p:childTnLst>
                          </p:cTn>
                        </p:par>
                      </p:childTnLst>
                    </p:cTn>
                  </p:par>
                </p:childTnLst>
              </p:cTn>
              <p:nextCondLst>
                <p:cond evt="onClick" delay="0">
                  <p:tgtEl>
                    <p:spTgt spid="38"/>
                  </p:tgtEl>
                </p:cond>
              </p:nextCondLst>
            </p:seq>
            <p:seq concurrent="1" nextAc="seek">
              <p:cTn id="42" restart="whenNotActive" fill="hold" evtFilter="cancelBubble" nodeType="interactiveSeq">
                <p:stCondLst>
                  <p:cond evt="onClick" delay="0">
                    <p:tgtEl>
                      <p:spTgt spid="39"/>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withEffect">
                                  <p:stCondLst>
                                    <p:cond delay="0"/>
                                  </p:stCondLst>
                                  <p:childTnLst>
                                    <p:cmd type="call" cmd="togglePause">
                                      <p:cBhvr>
                                        <p:cTn id="46" dur="1" fill="hold"/>
                                        <p:tgtEl>
                                          <p:spTgt spid="39"/>
                                        </p:tgtEl>
                                      </p:cBhvr>
                                    </p:cmd>
                                  </p:childTnLst>
                                </p:cTn>
                              </p:par>
                            </p:childTnLst>
                          </p:cTn>
                        </p:par>
                      </p:childTnLst>
                    </p:cTn>
                  </p:par>
                </p:childTnLst>
              </p:cTn>
              <p:nextCondLst>
                <p:cond evt="onClick" delay="0">
                  <p:tgtEl>
                    <p:spTgt spid="39"/>
                  </p:tgtEl>
                </p:cond>
              </p:nextCondLst>
            </p:seq>
            <p:video>
              <p:cMediaNode vol="80000">
                <p:cTn id="47" fill="hold" display="0">
                  <p:stCondLst>
                    <p:cond delay="indefinite"/>
                  </p:stCondLst>
                </p:cTn>
                <p:tgtEl>
                  <p:spTgt spid="34"/>
                </p:tgtEl>
              </p:cMediaNode>
            </p:video>
            <p:video>
              <p:cMediaNode vol="80000">
                <p:cTn id="48" fill="hold" display="0">
                  <p:stCondLst>
                    <p:cond delay="indefinite"/>
                  </p:stCondLst>
                </p:cTn>
                <p:tgtEl>
                  <p:spTgt spid="35"/>
                </p:tgtEl>
              </p:cMediaNode>
            </p:video>
            <p:video>
              <p:cMediaNode vol="80000">
                <p:cTn id="49" fill="hold" display="0">
                  <p:stCondLst>
                    <p:cond delay="indefinite"/>
                  </p:stCondLst>
                </p:cTn>
                <p:tgtEl>
                  <p:spTgt spid="36"/>
                </p:tgtEl>
              </p:cMediaNode>
            </p:video>
            <p:video>
              <p:cMediaNode vol="80000">
                <p:cTn id="50" fill="hold" display="0">
                  <p:stCondLst>
                    <p:cond delay="indefinite"/>
                  </p:stCondLst>
                </p:cTn>
                <p:tgtEl>
                  <p:spTgt spid="37"/>
                </p:tgtEl>
              </p:cMediaNode>
            </p:video>
            <p:video>
              <p:cMediaNode vol="80000">
                <p:cTn id="51" fill="hold" display="0">
                  <p:stCondLst>
                    <p:cond delay="indefinite"/>
                  </p:stCondLst>
                </p:cTn>
                <p:tgtEl>
                  <p:spTgt spid="38"/>
                </p:tgtEl>
              </p:cMediaNode>
            </p:video>
            <p:video>
              <p:cMediaNode vol="80000">
                <p:cTn id="52" fill="hold" display="0">
                  <p:stCondLst>
                    <p:cond delay="indefinite"/>
                  </p:stCondLst>
                </p:cTn>
                <p:tgtEl>
                  <p:spTgt spid="3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hangingPunct="0"/>
            <a:r>
              <a:rPr lang="en-US" altLang="zh-CN" sz="1600" dirty="0">
                <a:solidFill>
                  <a:srgbClr val="000000"/>
                </a:solidFill>
                <a:latin typeface="Times New Roman" panose="02020603050405020304" pitchFamily="18" charset="0"/>
                <a:cs typeface="Times New Roman" panose="02020603050405020304" pitchFamily="18" charset="0"/>
                <a:sym typeface="+mn-ea"/>
              </a:rPr>
              <a:t>Linear </a:t>
            </a:r>
            <a:r>
              <a:rPr lang="en-US" altLang="zh-CN" sz="1600" dirty="0" err="1">
                <a:solidFill>
                  <a:srgbClr val="000000"/>
                </a:solidFill>
                <a:latin typeface="Times New Roman" panose="02020603050405020304" pitchFamily="18" charset="0"/>
                <a:cs typeface="Times New Roman" panose="02020603050405020304" pitchFamily="18" charset="0"/>
                <a:sym typeface="+mn-ea"/>
              </a:rPr>
              <a:t>degenaration</a:t>
            </a:r>
            <a:endParaRPr lang="zh-CN" altLang="en-US" sz="1600" dirty="0">
              <a:solidFill>
                <a:srgbClr val="000000"/>
              </a:solidFill>
            </a:endParaRPr>
          </a:p>
        </p:txBody>
      </p:sp>
      <p:pic>
        <p:nvPicPr>
          <p:cNvPr id="60" name="图片 59" descr="0ply_f-failure2"/>
          <p:cNvPicPr>
            <a:picLocks noChangeAspect="1"/>
          </p:cNvPicPr>
          <p:nvPr/>
        </p:nvPicPr>
        <p:blipFill>
          <a:blip r:embed="rId5"/>
          <a:stretch>
            <a:fillRect/>
          </a:stretch>
        </p:blipFill>
        <p:spPr>
          <a:xfrm>
            <a:off x="120597" y="1942465"/>
            <a:ext cx="1364615" cy="1202690"/>
          </a:xfrm>
          <a:prstGeom prst="rect">
            <a:avLst/>
          </a:prstGeom>
        </p:spPr>
      </p:pic>
      <p:pic>
        <p:nvPicPr>
          <p:cNvPr id="61" name="图片 60" descr="0ply_m-failure2"/>
          <p:cNvPicPr>
            <a:picLocks noChangeAspect="1"/>
          </p:cNvPicPr>
          <p:nvPr/>
        </p:nvPicPr>
        <p:blipFill>
          <a:blip r:embed="rId6"/>
          <a:stretch>
            <a:fillRect/>
          </a:stretch>
        </p:blipFill>
        <p:spPr>
          <a:xfrm>
            <a:off x="1551894" y="1942465"/>
            <a:ext cx="1360170" cy="1210945"/>
          </a:xfrm>
          <a:prstGeom prst="rect">
            <a:avLst/>
          </a:prstGeom>
        </p:spPr>
      </p:pic>
      <p:pic>
        <p:nvPicPr>
          <p:cNvPr id="62" name="图片 61" descr="90ply_f-failure"/>
          <p:cNvPicPr>
            <a:picLocks noChangeAspect="1"/>
          </p:cNvPicPr>
          <p:nvPr/>
        </p:nvPicPr>
        <p:blipFill>
          <a:blip r:embed="rId7"/>
          <a:stretch>
            <a:fillRect/>
          </a:stretch>
        </p:blipFill>
        <p:spPr>
          <a:xfrm>
            <a:off x="3075305" y="1942465"/>
            <a:ext cx="1358900" cy="1202690"/>
          </a:xfrm>
          <a:prstGeom prst="rect">
            <a:avLst/>
          </a:prstGeom>
        </p:spPr>
      </p:pic>
      <p:pic>
        <p:nvPicPr>
          <p:cNvPr id="65" name="图片 64" descr="0ply_f-failure2"/>
          <p:cNvPicPr>
            <a:picLocks noChangeAspect="1"/>
          </p:cNvPicPr>
          <p:nvPr/>
        </p:nvPicPr>
        <p:blipFill>
          <a:blip r:embed="rId8"/>
          <a:stretch>
            <a:fillRect/>
          </a:stretch>
        </p:blipFill>
        <p:spPr>
          <a:xfrm>
            <a:off x="104140" y="3478530"/>
            <a:ext cx="1364615" cy="1207770"/>
          </a:xfrm>
          <a:prstGeom prst="rect">
            <a:avLst/>
          </a:prstGeom>
        </p:spPr>
      </p:pic>
      <p:pic>
        <p:nvPicPr>
          <p:cNvPr id="66" name="图片 65" descr="0ply_m-failure2"/>
          <p:cNvPicPr>
            <a:picLocks noChangeAspect="1"/>
          </p:cNvPicPr>
          <p:nvPr/>
        </p:nvPicPr>
        <p:blipFill>
          <a:blip r:embed="rId9"/>
          <a:stretch>
            <a:fillRect/>
          </a:stretch>
        </p:blipFill>
        <p:spPr>
          <a:xfrm>
            <a:off x="1515745" y="3478530"/>
            <a:ext cx="1361440" cy="1207770"/>
          </a:xfrm>
          <a:prstGeom prst="rect">
            <a:avLst/>
          </a:prstGeom>
        </p:spPr>
      </p:pic>
      <p:pic>
        <p:nvPicPr>
          <p:cNvPr id="67" name="图片 66" descr="90ply_f-failure"/>
          <p:cNvPicPr>
            <a:picLocks noChangeAspect="1"/>
          </p:cNvPicPr>
          <p:nvPr/>
        </p:nvPicPr>
        <p:blipFill>
          <a:blip r:embed="rId10"/>
          <a:stretch>
            <a:fillRect/>
          </a:stretch>
        </p:blipFill>
        <p:spPr>
          <a:xfrm>
            <a:off x="3067685" y="3478530"/>
            <a:ext cx="1413510" cy="1238250"/>
          </a:xfrm>
          <a:prstGeom prst="rect">
            <a:avLst/>
          </a:prstGeom>
        </p:spPr>
      </p:pic>
      <p:pic>
        <p:nvPicPr>
          <p:cNvPr id="68" name="图片 67" descr="90ply-f_failure"/>
          <p:cNvPicPr>
            <a:picLocks noChangeAspect="1"/>
          </p:cNvPicPr>
          <p:nvPr/>
        </p:nvPicPr>
        <p:blipFill>
          <a:blip r:embed="rId11"/>
          <a:stretch>
            <a:fillRect/>
          </a:stretch>
        </p:blipFill>
        <p:spPr>
          <a:xfrm>
            <a:off x="3067685" y="4947285"/>
            <a:ext cx="1408430" cy="1250315"/>
          </a:xfrm>
          <a:prstGeom prst="rect">
            <a:avLst/>
          </a:prstGeom>
        </p:spPr>
      </p:pic>
      <p:pic>
        <p:nvPicPr>
          <p:cNvPr id="70" name="图片 69" descr="0ply-f_failure2"/>
          <p:cNvPicPr>
            <a:picLocks noChangeAspect="1"/>
          </p:cNvPicPr>
          <p:nvPr/>
        </p:nvPicPr>
        <p:blipFill>
          <a:blip r:embed="rId12"/>
          <a:stretch>
            <a:fillRect/>
          </a:stretch>
        </p:blipFill>
        <p:spPr>
          <a:xfrm>
            <a:off x="104815" y="5001260"/>
            <a:ext cx="1363980" cy="1204595"/>
          </a:xfrm>
          <a:prstGeom prst="rect">
            <a:avLst/>
          </a:prstGeom>
        </p:spPr>
      </p:pic>
      <p:pic>
        <p:nvPicPr>
          <p:cNvPr id="71" name="图片 70" descr="0ply-m_failure2"/>
          <p:cNvPicPr>
            <a:picLocks noChangeAspect="1"/>
          </p:cNvPicPr>
          <p:nvPr/>
        </p:nvPicPr>
        <p:blipFill>
          <a:blip r:embed="rId13"/>
          <a:stretch>
            <a:fillRect/>
          </a:stretch>
        </p:blipFill>
        <p:spPr>
          <a:xfrm>
            <a:off x="1515745" y="4991735"/>
            <a:ext cx="1360805" cy="1205865"/>
          </a:xfrm>
          <a:prstGeom prst="rect">
            <a:avLst/>
          </a:prstGeom>
        </p:spPr>
      </p:pic>
      <p:sp>
        <p:nvSpPr>
          <p:cNvPr id="72" name="矩形 71"/>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pic>
        <p:nvPicPr>
          <p:cNvPr id="45" name="图片 44" descr="C:\Users\dell\Desktop\UMAThashinlinear4\abaqus_result\材料参数3-Yt=54\60_I_hashin\0-90\lin-without SNL\Xt1441-Yt54-S95-G5&amp;60-Dens1-Depth1.5\90ply_m-failure3.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38978" y="1912937"/>
            <a:ext cx="1388745" cy="1227455"/>
          </a:xfrm>
          <a:prstGeom prst="rect">
            <a:avLst/>
          </a:prstGeom>
          <a:noFill/>
          <a:ln>
            <a:noFill/>
          </a:ln>
        </p:spPr>
      </p:pic>
      <p:pic>
        <p:nvPicPr>
          <p:cNvPr id="47" name="图片 46" descr="C:\Users\dell\Desktop\UMAThashinlinear4\abaqus_result\材料参数3-Yt=54\80_I_hashin\0-90\lin-without SNL\Xt1441-Yt54-S95-G5&amp;60-Dens1-Depth1.5\90ply-m_failure3.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805" y="3464877"/>
            <a:ext cx="1426210" cy="1265555"/>
          </a:xfrm>
          <a:prstGeom prst="rect">
            <a:avLst/>
          </a:prstGeom>
          <a:noFill/>
          <a:ln>
            <a:noFill/>
          </a:ln>
        </p:spPr>
      </p:pic>
      <p:pic>
        <p:nvPicPr>
          <p:cNvPr id="48" name="图片 47" descr="C:\Users\dell\Desktop\UMAThashinlinear4\abaqus_result\材料参数3-Yt=54\100_I_hashin\0-90\lin-without SNL\Xt1441-Yt54-S95-G5&amp;60-Dens1-Depth1.5\90ply_m-failure3.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60429" y="4922339"/>
            <a:ext cx="1426210" cy="1272540"/>
          </a:xfrm>
          <a:prstGeom prst="rect">
            <a:avLst/>
          </a:prstGeom>
          <a:noFill/>
          <a:ln>
            <a:noFill/>
          </a:ln>
        </p:spPr>
      </p:pic>
    </p:spTree>
    <p:extLst>
      <p:ext uri="{BB962C8B-B14F-4D97-AF65-F5344CB8AC3E}">
        <p14:creationId xmlns:p14="http://schemas.microsoft.com/office/powerpoint/2010/main" val="96197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6" y="3454965"/>
            <a:ext cx="1383831" cy="1228796"/>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8299" y="3443977"/>
            <a:ext cx="1393668" cy="1239784"/>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5"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56" name="图片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60" name="矩形 59"/>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22</a:t>
            </a:fld>
            <a:endParaRPr lang="en-US" altLang="zh-CN"/>
          </a:p>
        </p:txBody>
      </p:sp>
      <p:pic>
        <p:nvPicPr>
          <p:cNvPr id="61" name="图片 60" descr="C:\Users\dell\Desktop\UMAThashinlinear4\abaqus_result\材料参数3-Yt=54\60_I_hashin\0-90\lin-without SNL\Xt1441-Yt54-S95-G5&amp;60-Dens1-Depth1.5\0ply_m-failure3.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1945" y="1896155"/>
            <a:ext cx="1388745" cy="1233805"/>
          </a:xfrm>
          <a:prstGeom prst="rect">
            <a:avLst/>
          </a:prstGeom>
          <a:noFill/>
          <a:ln>
            <a:noFill/>
          </a:ln>
        </p:spPr>
      </p:pic>
      <p:pic>
        <p:nvPicPr>
          <p:cNvPr id="65" name="图片 64" descr="C:\Users\dell\Desktop\UMAThashinlinear4\abaqus_result\材料参数3-Yt=54\60_I_hashin\0-90\exp-without SNL\Xt1441-Yt54-S95-G5&amp;60-Dens1-Depth1.5\90ply-m_failure6.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5131" y="1873612"/>
            <a:ext cx="1443990" cy="1278890"/>
          </a:xfrm>
          <a:prstGeom prst="rect">
            <a:avLst/>
          </a:prstGeom>
          <a:noFill/>
          <a:ln>
            <a:noFill/>
          </a:ln>
        </p:spPr>
      </p:pic>
      <p:pic>
        <p:nvPicPr>
          <p:cNvPr id="66" name="图片 65" descr="C:\Users\dell\Desktop\UMAThashinlinear4\abaqus_result\材料参数3-Yt=54\80_I_hashin\0-90\exp-without SNL\Xt1441-Yt54-S95-G5&amp;60-Dens1-Depth1.5\90ply-m_failure5.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22290" y="3406781"/>
            <a:ext cx="1486384" cy="1289044"/>
          </a:xfrm>
          <a:prstGeom prst="rect">
            <a:avLst/>
          </a:prstGeom>
          <a:noFill/>
          <a:ln>
            <a:noFill/>
          </a:ln>
        </p:spPr>
      </p:pic>
      <p:pic>
        <p:nvPicPr>
          <p:cNvPr id="67" name="图片 66" descr="C:\Users\dell\Desktop\UMAThashinlinear4\abaqus_result\材料参数3-Yt=54\100_I_hashin\0-90\exp-without SNL\Xt1441-Yt54-S95-G5&amp;60-Dens1-Depth1.5\90ply_m-failure5.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494" y="4960050"/>
            <a:ext cx="1423640" cy="1263630"/>
          </a:xfrm>
          <a:prstGeom prst="rect">
            <a:avLst/>
          </a:prstGeom>
          <a:noFill/>
          <a:ln>
            <a:noFill/>
          </a:ln>
        </p:spPr>
      </p:pic>
    </p:spTree>
    <p:extLst>
      <p:ext uri="{BB962C8B-B14F-4D97-AF65-F5344CB8AC3E}">
        <p14:creationId xmlns:p14="http://schemas.microsoft.com/office/powerpoint/2010/main" val="218066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iv</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cxnSp>
        <p:nvCxnSpPr>
          <p:cNvPr id="3" name="直接连接符 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4" name="直接连接符 3"/>
          <p:cNvCxnSpPr/>
          <p:nvPr/>
        </p:nvCxnSpPr>
        <p:spPr>
          <a:xfrm flipH="1">
            <a:off x="-62689" y="3201715"/>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5" name="直接连接符 4"/>
          <p:cNvCxnSpPr/>
          <p:nvPr/>
        </p:nvCxnSpPr>
        <p:spPr>
          <a:xfrm flipH="1">
            <a:off x="-12718" y="4897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6" name="文本框 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7" name="文本框 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8" name="文本框 7"/>
          <p:cNvSpPr txBox="1"/>
          <p:nvPr/>
        </p:nvSpPr>
        <p:spPr>
          <a:xfrm>
            <a:off x="8170545" y="5475442"/>
            <a:ext cx="1115002" cy="368300"/>
          </a:xfrm>
          <a:prstGeom prst="rect">
            <a:avLst/>
          </a:prstGeom>
          <a:noFill/>
        </p:spPr>
        <p:txBody>
          <a:bodyPr wrap="square" rtlCol="0">
            <a:spAutoFit/>
          </a:bodyPr>
          <a:lstStyle/>
          <a:p>
            <a:r>
              <a:rPr lang="en-US" altLang="zh-CN" dirty="0"/>
              <a:t>100mm</a:t>
            </a:r>
          </a:p>
        </p:txBody>
      </p:sp>
      <p:pic>
        <p:nvPicPr>
          <p:cNvPr id="11" name="图片 10"/>
          <p:cNvPicPr>
            <a:picLocks noChangeAspect="1"/>
          </p:cNvPicPr>
          <p:nvPr/>
        </p:nvPicPr>
        <p:blipFill>
          <a:blip r:embed="rId2"/>
          <a:stretch>
            <a:fillRect/>
          </a:stretch>
        </p:blipFill>
        <p:spPr>
          <a:xfrm>
            <a:off x="5924204" y="1684302"/>
            <a:ext cx="2143760" cy="1441450"/>
          </a:xfrm>
          <a:prstGeom prst="rect">
            <a:avLst/>
          </a:prstGeom>
        </p:spPr>
      </p:pic>
      <p:pic>
        <p:nvPicPr>
          <p:cNvPr id="12" name="图片 11"/>
          <p:cNvPicPr>
            <a:picLocks noChangeAspect="1"/>
          </p:cNvPicPr>
          <p:nvPr/>
        </p:nvPicPr>
        <p:blipFill>
          <a:blip r:embed="rId3"/>
          <a:stretch>
            <a:fillRect/>
          </a:stretch>
        </p:blipFill>
        <p:spPr>
          <a:xfrm>
            <a:off x="5891146" y="5037509"/>
            <a:ext cx="2074124" cy="1387852"/>
          </a:xfrm>
          <a:prstGeom prst="rect">
            <a:avLst/>
          </a:prstGeom>
        </p:spPr>
      </p:pic>
      <p:pic>
        <p:nvPicPr>
          <p:cNvPr id="13" name="图片 12"/>
          <p:cNvPicPr>
            <a:picLocks noChangeAspect="1"/>
          </p:cNvPicPr>
          <p:nvPr/>
        </p:nvPicPr>
        <p:blipFill>
          <a:blip r:embed="rId4"/>
          <a:stretch>
            <a:fillRect/>
          </a:stretch>
        </p:blipFill>
        <p:spPr>
          <a:xfrm rot="10800000" flipH="1">
            <a:off x="6075782" y="3280218"/>
            <a:ext cx="1840604" cy="1539697"/>
          </a:xfrm>
          <a:prstGeom prst="rect">
            <a:avLst/>
          </a:prstGeom>
        </p:spPr>
      </p:pic>
      <p:sp>
        <p:nvSpPr>
          <p:cNvPr id="21" name="文本框 20"/>
          <p:cNvSpPr txBox="1"/>
          <p:nvPr/>
        </p:nvSpPr>
        <p:spPr>
          <a:xfrm>
            <a:off x="1329385" y="1177452"/>
            <a:ext cx="1082376"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sz="2200" kern="100" dirty="0">
                <a:effectLst/>
                <a:latin typeface="Times New Roman" panose="02020603050405020304" pitchFamily="18" charset="0"/>
                <a:cs typeface="Times New Roman" panose="02020603050405020304" pitchFamily="18" charset="0"/>
                <a:sym typeface="+mn-ea"/>
              </a:rPr>
              <a:t>±</a:t>
            </a:r>
            <a:r>
              <a:rPr lang="en-US" sz="2200" kern="100" dirty="0" smtClean="0">
                <a:effectLst/>
                <a:latin typeface="Times New Roman" panose="02020603050405020304" pitchFamily="18" charset="0"/>
                <a:cs typeface="Times New Roman" panose="02020603050405020304" pitchFamily="18" charset="0"/>
                <a:sym typeface="+mn-ea"/>
              </a:rPr>
              <a:t>45]</a:t>
            </a:r>
            <a:r>
              <a:rPr lang="en-US" sz="2200" kern="100" baseline="-25000" dirty="0" smtClean="0">
                <a:effectLst/>
                <a:latin typeface="Times New Roman" panose="02020603050405020304" pitchFamily="18" charset="0"/>
                <a:cs typeface="Times New Roman" panose="02020603050405020304" pitchFamily="18" charset="0"/>
                <a:sym typeface="+mn-ea"/>
              </a:rPr>
              <a:t>5</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5886" y="1151890"/>
            <a:ext cx="2244384" cy="398780"/>
          </a:xfrm>
          <a:prstGeom prst="rect">
            <a:avLst/>
          </a:prstGeom>
          <a:noFill/>
        </p:spPr>
        <p:txBody>
          <a:bodyPr wrap="square" rtlCol="0">
            <a:spAutoFit/>
          </a:bodyPr>
          <a:lstStyle/>
          <a:p>
            <a:r>
              <a:rPr lang="zh-CN" altLang="en-US" sz="2000" b="1" dirty="0" smtClean="0"/>
              <a:t>损伤演化</a:t>
            </a:r>
            <a:r>
              <a:rPr lang="zh-CN" altLang="en-US" b="1" dirty="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24" name="矩形 23"/>
          <p:cNvSpPr/>
          <p:nvPr/>
        </p:nvSpPr>
        <p:spPr>
          <a:xfrm>
            <a:off x="323358" y="6494628"/>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25" name="矩形 24"/>
          <p:cNvSpPr/>
          <p:nvPr/>
        </p:nvSpPr>
        <p:spPr>
          <a:xfrm>
            <a:off x="3327560" y="6495736"/>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26" name="矩形 25"/>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27" name="灯片编号占位符 26"/>
          <p:cNvSpPr>
            <a:spLocks noGrp="1"/>
          </p:cNvSpPr>
          <p:nvPr>
            <p:ph type="sldNum" sz="quarter" idx="12"/>
          </p:nvPr>
        </p:nvSpPr>
        <p:spPr/>
        <p:txBody>
          <a:bodyPr/>
          <a:lstStyle/>
          <a:p>
            <a:pPr>
              <a:defRPr/>
            </a:pPr>
            <a:fld id="{06C88229-2361-4A3F-BA53-4D47DBEF09B6}" type="slidenum">
              <a:rPr lang="en-US" altLang="zh-CN" smtClean="0"/>
              <a:pPr>
                <a:defRPr/>
              </a:pPr>
              <a:t>23</a:t>
            </a:fld>
            <a:endParaRPr lang="en-US" altLang="zh-CN"/>
          </a:p>
        </p:txBody>
      </p:sp>
      <p:pic>
        <p:nvPicPr>
          <p:cNvPr id="28" name="图片 27" descr="C:\Users\dell\Desktop\UMAThashinlinear4\abaqus_result\材料参数3-Yt=54\60_I_hashin\+-45\lin-without SNL\Xt1441-Yt54-S95-G5&amp;60-Dens1-Depth1.5\m_failure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295" y="1643606"/>
            <a:ext cx="1738729" cy="1465543"/>
          </a:xfrm>
          <a:prstGeom prst="rect">
            <a:avLst/>
          </a:prstGeom>
          <a:noFill/>
          <a:ln>
            <a:noFill/>
          </a:ln>
        </p:spPr>
      </p:pic>
      <p:pic>
        <p:nvPicPr>
          <p:cNvPr id="29" name="图片 28" descr="C:\Users\dell\Desktop\UMAThashinlinear4\abaqus_result\材料参数3-Yt=54\60_I_hashin\+-45\exp-without SNL\Xt1441-Yt54-S95-G5&amp;60-Dens1-Depth1.5\m_failure3.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0450" y="1639786"/>
            <a:ext cx="1700933" cy="1512936"/>
          </a:xfrm>
          <a:prstGeom prst="rect">
            <a:avLst/>
          </a:prstGeom>
          <a:noFill/>
          <a:ln>
            <a:noFill/>
          </a:ln>
        </p:spPr>
      </p:pic>
      <p:pic>
        <p:nvPicPr>
          <p:cNvPr id="30" name="图片 29" descr="C:\Users\dell\Desktop\UMAThashinlinear4\abaqus_result\材料参数3-Yt=54\80_I_hashin\+-45\lin-without SNL\Xt1441-Yt54-S95-G5&amp;60-Dens1-Depth1.5\m_failure4.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8777" y="3343699"/>
            <a:ext cx="1717247" cy="1461245"/>
          </a:xfrm>
          <a:prstGeom prst="rect">
            <a:avLst/>
          </a:prstGeom>
          <a:noFill/>
          <a:ln>
            <a:noFill/>
          </a:ln>
        </p:spPr>
      </p:pic>
      <p:pic>
        <p:nvPicPr>
          <p:cNvPr id="32" name="图片 31" descr="C:\Users\dell\Desktop\UMAThashinlinear4\abaqus_result\材料参数3-Yt=54\80_I_hashin\+-45\exp-without SNL\Xt1441-Yt54-S95-G5&amp;60-Dens1-Depth1.5\m_failure4.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8802" y="3285148"/>
            <a:ext cx="1743789" cy="1512483"/>
          </a:xfrm>
          <a:prstGeom prst="rect">
            <a:avLst/>
          </a:prstGeom>
          <a:noFill/>
          <a:ln>
            <a:noFill/>
          </a:ln>
        </p:spPr>
      </p:pic>
      <p:pic>
        <p:nvPicPr>
          <p:cNvPr id="33" name="图片 32" descr="C:\Users\dell\Desktop\UMAThashinlinear4\abaqus_result\材料参数3-Yt=54\100_I_hashin\+-45\lin-without SNL\Xt1441-Yt54-S95-G5&amp;60-Dens1-Depth1.5\m_failure4.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966" y="4992616"/>
            <a:ext cx="1736058" cy="1495232"/>
          </a:xfrm>
          <a:prstGeom prst="rect">
            <a:avLst/>
          </a:prstGeom>
          <a:noFill/>
          <a:ln>
            <a:noFill/>
          </a:ln>
        </p:spPr>
      </p:pic>
      <p:pic>
        <p:nvPicPr>
          <p:cNvPr id="34" name="图片 33" descr="C:\Users\dell\Desktop\UMAThashinlinear4\abaqus_result\材料参数3-Yt=54\100_I_hashin\+-45\exp-without SNL\Xt1441-Yt54-S95-G5&amp;60-Dens1-Depth1.5\m_failure4.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1998" y="4990632"/>
            <a:ext cx="1722581" cy="1481606"/>
          </a:xfrm>
          <a:prstGeom prst="rect">
            <a:avLst/>
          </a:prstGeom>
          <a:noFill/>
          <a:ln>
            <a:noFill/>
          </a:ln>
        </p:spPr>
      </p:pic>
    </p:spTree>
    <p:extLst>
      <p:ext uri="{BB962C8B-B14F-4D97-AF65-F5344CB8AC3E}">
        <p14:creationId xmlns:p14="http://schemas.microsoft.com/office/powerpoint/2010/main" val="3016218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文本框 30"/>
          <p:cNvSpPr txBox="1"/>
          <p:nvPr/>
        </p:nvSpPr>
        <p:spPr>
          <a:xfrm>
            <a:off x="1691680" y="1233767"/>
            <a:ext cx="699803" cy="415498"/>
          </a:xfrm>
          <a:prstGeom prst="rect">
            <a:avLst/>
          </a:prstGeom>
          <a:solidFill>
            <a:schemeClr val="accent1">
              <a:lumMod val="20000"/>
              <a:lumOff val="80000"/>
            </a:schemeClr>
          </a:solidFill>
        </p:spPr>
        <p:txBody>
          <a:bodyPr wrap="square" rtlCol="0" anchor="t">
            <a:spAutoFit/>
          </a:bodyPr>
          <a:lstStyle/>
          <a:p>
            <a:r>
              <a:rPr lang="en-US" altLang="zh-CN" sz="2100" kern="100" dirty="0">
                <a:latin typeface="Times New Roman" panose="02020603050405020304" pitchFamily="18" charset="0"/>
                <a:cs typeface="Times New Roman" panose="02020603050405020304" pitchFamily="18" charset="0"/>
              </a:rPr>
              <a:t>[0</a:t>
            </a:r>
            <a:r>
              <a:rPr lang="en-US" sz="2100" kern="100" dirty="0">
                <a:latin typeface="Times New Roman" panose="02020603050405020304" pitchFamily="18" charset="0"/>
                <a:cs typeface="Times New Roman" panose="02020603050405020304" pitchFamily="18" charset="0"/>
                <a:sym typeface="+mn-ea"/>
              </a:rPr>
              <a:t>]</a:t>
            </a:r>
            <a:r>
              <a:rPr lang="en-US" sz="2100" kern="100" baseline="-25000" dirty="0">
                <a:latin typeface="Times New Roman" panose="02020603050405020304" pitchFamily="18" charset="0"/>
                <a:cs typeface="Times New Roman" panose="02020603050405020304" pitchFamily="18" charset="0"/>
                <a:sym typeface="+mn-ea"/>
              </a:rPr>
              <a:t>10</a:t>
            </a:r>
            <a:endParaRPr lang="zh-CN" altLang="zh-CN" sz="1500" kern="100" dirty="0">
              <a:latin typeface="Times New Roman" panose="02020603050405020304" pitchFamily="18" charset="0"/>
              <a:cs typeface="Times New Roman" panose="02020603050405020304" pitchFamily="18" charset="0"/>
            </a:endParaRPr>
          </a:p>
        </p:txBody>
      </p:sp>
      <p:sp>
        <p:nvSpPr>
          <p:cNvPr id="33" name="矩形 32"/>
          <p:cNvSpPr/>
          <p:nvPr/>
        </p:nvSpPr>
        <p:spPr>
          <a:xfrm>
            <a:off x="1628829"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34" name="矩形 33"/>
          <p:cNvSpPr/>
          <p:nvPr/>
        </p:nvSpPr>
        <p:spPr>
          <a:xfrm>
            <a:off x="6042748"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35" name="图片 34" descr="C:\Users\dell\Desktop\UMAThashinlinear4\abaqus_result\0_位移载荷计算结果.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83" y="1770630"/>
            <a:ext cx="3204896" cy="1876879"/>
          </a:xfrm>
          <a:prstGeom prst="rect">
            <a:avLst/>
          </a:prstGeom>
          <a:noFill/>
          <a:ln>
            <a:noFill/>
          </a:ln>
        </p:spPr>
      </p:pic>
      <p:pic>
        <p:nvPicPr>
          <p:cNvPr id="36" name="图片 35" descr="C:\Users\dell\Desktop\UMAThashinlinear4\实验数据\T300_0度板的位移载荷曲线\untitled.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0630"/>
            <a:ext cx="3446621" cy="1871663"/>
          </a:xfrm>
          <a:prstGeom prst="rect">
            <a:avLst/>
          </a:prstGeom>
          <a:noFill/>
          <a:ln>
            <a:noFill/>
          </a:ln>
        </p:spPr>
      </p:pic>
      <p:sp>
        <p:nvSpPr>
          <p:cNvPr id="12" name="文本框 11"/>
          <p:cNvSpPr txBox="1"/>
          <p:nvPr/>
        </p:nvSpPr>
        <p:spPr>
          <a:xfrm>
            <a:off x="107504" y="1214084"/>
            <a:ext cx="1521325" cy="368300"/>
          </a:xfrm>
          <a:prstGeom prst="rect">
            <a:avLst/>
          </a:prstGeom>
          <a:noFill/>
        </p:spPr>
        <p:txBody>
          <a:bodyPr wrap="square" rtlCol="0">
            <a:spAutoFit/>
          </a:bodyPr>
          <a:lstStyle/>
          <a:p>
            <a:r>
              <a:rPr lang="zh-CN" altLang="en-US" b="1" dirty="0" smtClean="0"/>
              <a:t>极限载荷：</a:t>
            </a:r>
            <a:endParaRPr lang="zh-CN" altLang="en-US" b="1" dirty="0"/>
          </a:p>
        </p:txBody>
      </p:sp>
      <p:graphicFrame>
        <p:nvGraphicFramePr>
          <p:cNvPr id="13" name="表格 -1"/>
          <p:cNvGraphicFramePr/>
          <p:nvPr>
            <p:extLst>
              <p:ext uri="{D42A27DB-BD31-4B8C-83A1-F6EECF244321}">
                <p14:modId xmlns:p14="http://schemas.microsoft.com/office/powerpoint/2010/main" val="4291703356"/>
              </p:ext>
            </p:extLst>
          </p:nvPr>
        </p:nvGraphicFramePr>
        <p:xfrm>
          <a:off x="381431" y="4081052"/>
          <a:ext cx="8204401" cy="1368000"/>
        </p:xfrm>
        <a:graphic>
          <a:graphicData uri="http://schemas.openxmlformats.org/drawingml/2006/table">
            <a:tbl>
              <a:tblPr firstRow="1" bandRow="1">
                <a:tableStyleId>{5940675A-B579-460E-94D1-54222C63F5DA}</a:tableStyleId>
              </a:tblPr>
              <a:tblGrid>
                <a:gridCol w="1229792"/>
                <a:gridCol w="800537"/>
                <a:gridCol w="720080"/>
                <a:gridCol w="789878"/>
                <a:gridCol w="866306"/>
                <a:gridCol w="720080"/>
                <a:gridCol w="707715"/>
                <a:gridCol w="811184"/>
                <a:gridCol w="785357"/>
                <a:gridCol w="773472"/>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87.60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78.23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11.98%</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72.00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69.73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3.26%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52.42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cs typeface="Times New Roman" panose="02020603050405020304" pitchFamily="18" charset="0"/>
                        </a:rPr>
                        <a:t>35.00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49.77%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87.36</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11.67%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71.05</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1.89%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52.31</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49.46%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4" name="矩形 13"/>
          <p:cNvSpPr/>
          <p:nvPr/>
        </p:nvSpPr>
        <p:spPr>
          <a:xfrm>
            <a:off x="402813" y="5581833"/>
            <a:ext cx="7970341"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en-US" altLang="zh-CN" sz="1600" b="1" dirty="0" smtClean="0">
              <a:solidFill>
                <a:srgbClr val="FF0000"/>
              </a:solidFill>
            </a:endParaRPr>
          </a:p>
          <a:p>
            <a:pPr indent="266700">
              <a:lnSpc>
                <a:spcPts val="2000"/>
              </a:lnSpc>
              <a:spcAft>
                <a:spcPts val="0"/>
              </a:spcAft>
            </a:pPr>
            <a:r>
              <a:rPr lang="zh-CN" altLang="en-US" sz="1600" b="1" dirty="0" smtClean="0">
                <a:solidFill>
                  <a:srgbClr val="FF0000"/>
                </a:solidFill>
              </a:rPr>
              <a:t>对于</a:t>
            </a:r>
            <a:r>
              <a:rPr lang="en-US" altLang="zh-CN" sz="1600" b="1" dirty="0">
                <a:solidFill>
                  <a:srgbClr val="FF0000"/>
                </a:solidFill>
              </a:rPr>
              <a:t>100mm</a:t>
            </a:r>
            <a:r>
              <a:rPr lang="zh-CN" altLang="en-US" sz="1600" b="1" dirty="0">
                <a:solidFill>
                  <a:srgbClr val="FF0000"/>
                </a:solidFill>
              </a:rPr>
              <a:t>孔径的单向层合板，在单向拉伸实验过程中发现，由于孔径过大造成了明显的屈曲现象</a:t>
            </a:r>
            <a:r>
              <a:rPr lang="zh-CN" altLang="en-US" sz="1600" b="1" dirty="0" smtClean="0">
                <a:solidFill>
                  <a:srgbClr val="FF0000"/>
                </a:solidFill>
              </a:rPr>
              <a:t>，所以</a:t>
            </a:r>
            <a:r>
              <a:rPr lang="zh-CN" altLang="en-US" sz="1600" b="1" dirty="0">
                <a:solidFill>
                  <a:srgbClr val="FF0000"/>
                </a:solidFill>
              </a:rPr>
              <a:t>造成了比较大的误差。</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24</a:t>
            </a:fld>
            <a:endParaRPr lang="en-US" altLang="zh-CN"/>
          </a:p>
        </p:txBody>
      </p:sp>
    </p:spTree>
    <p:extLst>
      <p:ext uri="{BB962C8B-B14F-4D97-AF65-F5344CB8AC3E}">
        <p14:creationId xmlns:p14="http://schemas.microsoft.com/office/powerpoint/2010/main" val="35026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12" name="表格 -1"/>
          <p:cNvGraphicFramePr/>
          <p:nvPr>
            <p:extLst>
              <p:ext uri="{D42A27DB-BD31-4B8C-83A1-F6EECF244321}">
                <p14:modId xmlns:p14="http://schemas.microsoft.com/office/powerpoint/2010/main" val="2622515139"/>
              </p:ext>
            </p:extLst>
          </p:nvPr>
        </p:nvGraphicFramePr>
        <p:xfrm>
          <a:off x="491415" y="4174645"/>
          <a:ext cx="8204401" cy="1368000"/>
        </p:xfrm>
        <a:graphic>
          <a:graphicData uri="http://schemas.openxmlformats.org/drawingml/2006/table">
            <a:tbl>
              <a:tblPr firstRow="1" bandRow="1">
                <a:tableStyleId>{5940675A-B579-460E-94D1-54222C63F5DA}</a:tableStyleId>
              </a:tblPr>
              <a:tblGrid>
                <a:gridCol w="1229792"/>
                <a:gridCol w="762561"/>
                <a:gridCol w="792088"/>
                <a:gridCol w="755846"/>
                <a:gridCol w="828330"/>
                <a:gridCol w="720080"/>
                <a:gridCol w="745691"/>
                <a:gridCol w="811184"/>
                <a:gridCol w="747381"/>
                <a:gridCol w="811448"/>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[0/90]</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52.67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59.32</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11.2%</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43.83</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47.20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7.1%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a:latin typeface="Times New Roman" panose="02020603050405020304" pitchFamily="18" charset="0"/>
                          <a:ea typeface="宋体" panose="02010600030101010101" pitchFamily="2" charset="-122"/>
                          <a:cs typeface="Times New Roman" panose="02020603050405020304" pitchFamily="18" charset="0"/>
                        </a:rPr>
                        <a:t>34.56</a:t>
                      </a:r>
                      <a:endParaRPr lang="zh-CN" altLang="en-US" sz="1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37.54</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56.72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4.4%</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48.17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2.1%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34.59</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3" name="文本框 12"/>
          <p:cNvSpPr txBox="1"/>
          <p:nvPr/>
        </p:nvSpPr>
        <p:spPr>
          <a:xfrm>
            <a:off x="1552287" y="1207116"/>
            <a:ext cx="1003489"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altLang="zh-CN" sz="2100" kern="100" dirty="0" smtClean="0">
                <a:latin typeface="Times New Roman" panose="02020603050405020304" pitchFamily="18" charset="0"/>
                <a:cs typeface="Times New Roman" panose="02020603050405020304" pitchFamily="18" charset="0"/>
              </a:rPr>
              <a:t>0</a:t>
            </a:r>
            <a:r>
              <a:rPr lang="en-US" sz="2100" kern="100" dirty="0">
                <a:effectLst/>
                <a:latin typeface="Times New Roman" panose="02020603050405020304" pitchFamily="18" charset="0"/>
                <a:cs typeface="Times New Roman" panose="02020603050405020304" pitchFamily="18" charset="0"/>
                <a:sym typeface="+mn-ea"/>
              </a:rPr>
              <a:t>/90]</a:t>
            </a:r>
            <a:r>
              <a:rPr lang="en-US" sz="2100" kern="100" baseline="-25000" dirty="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8" name="矩形 17"/>
          <p:cNvSpPr/>
          <p:nvPr/>
        </p:nvSpPr>
        <p:spPr>
          <a:xfrm>
            <a:off x="1582671" y="3614733"/>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8783" y="3621706"/>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200" dirty="0"/>
          </a:p>
        </p:txBody>
      </p:sp>
      <p:pic>
        <p:nvPicPr>
          <p:cNvPr id="21" name="图片 20" descr="C:\Users\dell\Desktop\UMAThashinlinear4\实验数据\T300_0-90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323" y="1551127"/>
            <a:ext cx="3568923" cy="2025492"/>
          </a:xfrm>
          <a:prstGeom prst="rect">
            <a:avLst/>
          </a:prstGeom>
          <a:noFill/>
          <a:ln>
            <a:noFill/>
          </a:ln>
        </p:spPr>
      </p:pic>
      <p:pic>
        <p:nvPicPr>
          <p:cNvPr id="22" name="图片 21" descr="C:\Users\dell\Desktop\UMAThashinlinear4\abaqus_result\0_90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61" y="1707317"/>
            <a:ext cx="3680822" cy="1772600"/>
          </a:xfrm>
          <a:prstGeom prst="rect">
            <a:avLst/>
          </a:prstGeom>
          <a:noFill/>
          <a:ln>
            <a:noFill/>
          </a:ln>
        </p:spPr>
      </p:pic>
      <p:sp>
        <p:nvSpPr>
          <p:cNvPr id="23" name="文本框 22"/>
          <p:cNvSpPr txBox="1"/>
          <p:nvPr/>
        </p:nvSpPr>
        <p:spPr>
          <a:xfrm>
            <a:off x="107504" y="1214084"/>
            <a:ext cx="1337155"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24" name="矩形 23"/>
          <p:cNvSpPr/>
          <p:nvPr/>
        </p:nvSpPr>
        <p:spPr>
          <a:xfrm>
            <a:off x="725474" y="5687466"/>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25</a:t>
            </a:fld>
            <a:endParaRPr lang="en-US" altLang="zh-CN"/>
          </a:p>
        </p:txBody>
      </p:sp>
    </p:spTree>
    <p:extLst>
      <p:ext uri="{BB962C8B-B14F-4D97-AF65-F5344CB8AC3E}">
        <p14:creationId xmlns:p14="http://schemas.microsoft.com/office/powerpoint/2010/main" val="16140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5" name="文本框 14"/>
          <p:cNvSpPr txBox="1"/>
          <p:nvPr/>
        </p:nvSpPr>
        <p:spPr>
          <a:xfrm>
            <a:off x="1579447" y="1210991"/>
            <a:ext cx="1319275"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sz="2100" kern="100" dirty="0">
                <a:effectLst/>
                <a:latin typeface="Times New Roman" panose="02020603050405020304" pitchFamily="18" charset="0"/>
                <a:cs typeface="Times New Roman" panose="02020603050405020304" pitchFamily="18" charset="0"/>
                <a:sym typeface="+mn-ea"/>
              </a:rPr>
              <a:t>±</a:t>
            </a:r>
            <a:r>
              <a:rPr lang="en-US" sz="2100" kern="100" dirty="0" smtClean="0">
                <a:effectLst/>
                <a:latin typeface="Times New Roman" panose="02020603050405020304" pitchFamily="18" charset="0"/>
                <a:cs typeface="Times New Roman" panose="02020603050405020304" pitchFamily="18" charset="0"/>
                <a:sym typeface="+mn-ea"/>
              </a:rPr>
              <a:t>45]</a:t>
            </a:r>
            <a:r>
              <a:rPr lang="en-US" sz="2100" kern="100" baseline="-25000" dirty="0" smtClean="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6186" y="1190027"/>
            <a:ext cx="1349978"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18" name="矩形 17"/>
          <p:cNvSpPr/>
          <p:nvPr/>
        </p:nvSpPr>
        <p:spPr>
          <a:xfrm>
            <a:off x="1348721"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1215"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21" name="图片 20" descr="C:\Users\dell\Desktop\UMAThashinlinear4\实验数据\T300_45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81569"/>
            <a:ext cx="3888432" cy="2013962"/>
          </a:xfrm>
          <a:prstGeom prst="rect">
            <a:avLst/>
          </a:prstGeom>
          <a:noFill/>
          <a:ln>
            <a:noFill/>
          </a:ln>
        </p:spPr>
      </p:pic>
      <p:pic>
        <p:nvPicPr>
          <p:cNvPr id="22" name="图片 21" descr="C:\Users\dell\Desktop\UMAThashinlinear4\abaqus_result\45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11243"/>
            <a:ext cx="3804452" cy="1929605"/>
          </a:xfrm>
          <a:prstGeom prst="rect">
            <a:avLst/>
          </a:prstGeom>
          <a:noFill/>
          <a:ln>
            <a:noFill/>
          </a:ln>
        </p:spPr>
      </p:pic>
      <p:graphicFrame>
        <p:nvGraphicFramePr>
          <p:cNvPr id="23" name="表格 -1"/>
          <p:cNvGraphicFramePr/>
          <p:nvPr>
            <p:extLst>
              <p:ext uri="{D42A27DB-BD31-4B8C-83A1-F6EECF244321}">
                <p14:modId xmlns:p14="http://schemas.microsoft.com/office/powerpoint/2010/main" val="3591823811"/>
              </p:ext>
            </p:extLst>
          </p:nvPr>
        </p:nvGraphicFramePr>
        <p:xfrm>
          <a:off x="469799" y="4293096"/>
          <a:ext cx="8300107" cy="1368000"/>
        </p:xfrm>
        <a:graphic>
          <a:graphicData uri="http://schemas.openxmlformats.org/drawingml/2006/table">
            <a:tbl>
              <a:tblPr firstRow="1" bandRow="1">
                <a:tableStyleId>{5940675A-B579-460E-94D1-54222C63F5DA}</a:tableStyleId>
              </a:tblPr>
              <a:tblGrid>
                <a:gridCol w="1229792"/>
                <a:gridCol w="784177"/>
                <a:gridCol w="720080"/>
                <a:gridCol w="880806"/>
                <a:gridCol w="775378"/>
                <a:gridCol w="792088"/>
                <a:gridCol w="747773"/>
                <a:gridCol w="811184"/>
                <a:gridCol w="745299"/>
                <a:gridCol w="813530"/>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[±45]</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21.46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28.72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25.28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28.54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12.74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17.60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27.61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25.86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9.96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20.56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13.58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15.05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14.49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Tree>
    <p:extLst>
      <p:ext uri="{BB962C8B-B14F-4D97-AF65-F5344CB8AC3E}">
        <p14:creationId xmlns:p14="http://schemas.microsoft.com/office/powerpoint/2010/main" val="419109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27197801"/>
              </p:ext>
            </p:extLst>
          </p:nvPr>
        </p:nvGraphicFramePr>
        <p:xfrm>
          <a:off x="4067745" y="1684996"/>
          <a:ext cx="5044536" cy="508000"/>
        </p:xfrm>
        <a:graphic>
          <a:graphicData uri="http://schemas.openxmlformats.org/drawingml/2006/table">
            <a:tbl>
              <a:tblPr firstRow="1" firstCol="1" bandRow="1">
                <a:tableStyleId>{5C22544A-7EE6-4342-B048-85BDC9FD1C3A}</a:tableStyleId>
              </a:tblPr>
              <a:tblGrid>
                <a:gridCol w="671989"/>
                <a:gridCol w="1228694"/>
                <a:gridCol w="884104"/>
                <a:gridCol w="1024569"/>
                <a:gridCol w="1235180"/>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baseline="-25000" dirty="0">
                          <a:effectLst/>
                          <a:latin typeface="Times New Roman" panose="02020603050405020304" pitchFamily="18" charset="0"/>
                          <a:cs typeface="Times New Roman" panose="02020603050405020304" pitchFamily="18" charset="0"/>
                        </a:rPr>
                        <a:t>10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80mm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100mm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r>
              <a:tr h="190500">
                <a:tc>
                  <a:txBody>
                    <a:bodyPr/>
                    <a:lstStyle/>
                    <a:p>
                      <a:pPr indent="1270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 0° </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32.45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28.49</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23.76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1359746"/>
              </p:ext>
            </p:extLst>
          </p:nvPr>
        </p:nvGraphicFramePr>
        <p:xfrm>
          <a:off x="4034641" y="2381874"/>
          <a:ext cx="5133403" cy="1016000"/>
        </p:xfrm>
        <a:graphic>
          <a:graphicData uri="http://schemas.openxmlformats.org/drawingml/2006/table">
            <a:tbl>
              <a:tblPr firstRow="1" firstCol="1" bandRow="1">
                <a:tableStyleId>{5C22544A-7EE6-4342-B048-85BDC9FD1C3A}</a:tableStyleId>
              </a:tblPr>
              <a:tblGrid>
                <a:gridCol w="877729"/>
                <a:gridCol w="1205360"/>
                <a:gridCol w="936104"/>
                <a:gridCol w="1008112"/>
                <a:gridCol w="1106098"/>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[0/90]</a:t>
                      </a:r>
                      <a:r>
                        <a:rPr lang="en-US" sz="1100" kern="100" baseline="-25000" dirty="0">
                          <a:effectLst/>
                          <a:latin typeface="Times New Roman" panose="02020603050405020304" pitchFamily="18" charset="0"/>
                          <a:cs typeface="Times New Roman" panose="02020603050405020304" pitchFamily="18" charset="0"/>
                        </a:rPr>
                        <a:t>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80mm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100mm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rowSpan="2">
                  <a:txBody>
                    <a:bodyPr/>
                    <a:lstStyle/>
                    <a:p>
                      <a:pPr indent="2286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dirty="0" smtClean="0">
                          <a:effectLst/>
                          <a:latin typeface="Times New Roman" panose="02020603050405020304" pitchFamily="18" charset="0"/>
                          <a:cs typeface="Times New Roman" panose="02020603050405020304" pitchFamily="18" charset="0"/>
                        </a:rPr>
                        <a:t>°</a:t>
                      </a:r>
                      <a:r>
                        <a:rPr lang="en-US" sz="1100" kern="100" baseline="0" dirty="0" smtClean="0">
                          <a:effectLst/>
                          <a:latin typeface="Times New Roman" panose="02020603050405020304" pitchFamily="18" charset="0"/>
                          <a:cs typeface="Times New Roman" panose="02020603050405020304" pitchFamily="18" charset="0"/>
                        </a:rPr>
                        <a:t> </a:t>
                      </a:r>
                      <a:r>
                        <a:rPr lang="zh-CN" altLang="en-US" sz="1100" kern="100" baseline="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50.27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42.08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33.14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vMerge="1">
                  <a:txBody>
                    <a:bodyPr/>
                    <a:lstStyle/>
                    <a:p>
                      <a:endParaRPr lang="zh-CN" altLang="en-US"/>
                    </a:p>
                  </a:txBody>
                  <a:tcP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37.08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35.45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29.77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a:txBody>
                    <a:bodyPr/>
                    <a:lstStyle/>
                    <a:p>
                      <a:pPr indent="2286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90°</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23.25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19.68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15.57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26813134"/>
              </p:ext>
            </p:extLst>
          </p:nvPr>
        </p:nvGraphicFramePr>
        <p:xfrm>
          <a:off x="4037945" y="3436645"/>
          <a:ext cx="5133401" cy="508000"/>
        </p:xfrm>
        <a:graphic>
          <a:graphicData uri="http://schemas.openxmlformats.org/drawingml/2006/table">
            <a:tbl>
              <a:tblPr firstRow="1" firstCol="1" bandRow="1">
                <a:tableStyleId>{5C22544A-7EE6-4342-B048-85BDC9FD1C3A}</a:tableStyleId>
              </a:tblPr>
              <a:tblGrid>
                <a:gridCol w="936104"/>
                <a:gridCol w="1224136"/>
                <a:gridCol w="936104"/>
                <a:gridCol w="1008112"/>
                <a:gridCol w="1028945"/>
              </a:tblGrid>
              <a:tr h="198304">
                <a:tc>
                  <a:txBody>
                    <a:bodyPr/>
                    <a:lstStyle/>
                    <a:p>
                      <a:pPr indent="304800" algn="ctr">
                        <a:lnSpc>
                          <a:spcPts val="2000"/>
                        </a:lnSpc>
                        <a:spcAft>
                          <a:spcPts val="0"/>
                        </a:spcAft>
                      </a:pPr>
                      <a:r>
                        <a:rPr lang="en-US" sz="1100" kern="100" dirty="0" smtClean="0">
                          <a:effectLst/>
                          <a:latin typeface="Times New Roman" panose="02020603050405020304" pitchFamily="18" charset="0"/>
                          <a:ea typeface="+mn-ea"/>
                          <a:cs typeface="Times New Roman" panose="02020603050405020304" pitchFamily="18" charset="0"/>
                        </a:rPr>
                        <a:t>[45/-45]</a:t>
                      </a:r>
                      <a:r>
                        <a:rPr lang="en-US" sz="1100" kern="100" baseline="-25000" dirty="0" smtClean="0">
                          <a:effectLst/>
                          <a:latin typeface="Times New Roman" panose="02020603050405020304" pitchFamily="18" charset="0"/>
                          <a:ea typeface="+mn-ea"/>
                          <a:cs typeface="Times New Roman" panose="02020603050405020304" pitchFamily="18" charset="0"/>
                        </a:rPr>
                        <a:t>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60mm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80mm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100mm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r h="190500">
                <a:tc>
                  <a:txBody>
                    <a:bodyPr/>
                    <a:lstStyle/>
                    <a:p>
                      <a:pPr indent="2286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45</a:t>
                      </a:r>
                      <a:r>
                        <a:rPr lang="en-US" sz="1100" kern="100" dirty="0" smtClean="0">
                          <a:effectLst/>
                          <a:latin typeface="Times New Roman" panose="02020603050405020304" pitchFamily="18" charset="0"/>
                          <a:ea typeface="+mn-ea"/>
                          <a:cs typeface="Times New Roman" panose="02020603050405020304" pitchFamily="18" charset="0"/>
                        </a:rPr>
                        <a:t>°</a:t>
                      </a:r>
                      <a:r>
                        <a:rPr lang="en-US" sz="1100" kern="100" baseline="0" dirty="0" smtClean="0">
                          <a:effectLst/>
                          <a:latin typeface="Times New Roman" panose="02020603050405020304" pitchFamily="18" charset="0"/>
                          <a:ea typeface="+mn-ea"/>
                          <a:cs typeface="Times New Roman" panose="02020603050405020304" pitchFamily="18" charset="0"/>
                        </a:rPr>
                        <a:t> </a:t>
                      </a:r>
                      <a:r>
                        <a:rPr lang="zh-CN" altLang="en-US" sz="1100" kern="100" baseline="0" dirty="0" smtClean="0">
                          <a:effectLst/>
                          <a:latin typeface="Times New Roman" panose="02020603050405020304" pitchFamily="18" charset="0"/>
                          <a:ea typeface="+mn-ea"/>
                          <a:cs typeface="Times New Roman" panose="02020603050405020304" pitchFamily="18" charset="0"/>
                        </a:rPr>
                        <a:t>层</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14.94</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12.46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9.55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bl>
          </a:graphicData>
        </a:graphic>
      </p:graphicFrame>
      <p:sp>
        <p:nvSpPr>
          <p:cNvPr id="6" name="文本框 5"/>
          <p:cNvSpPr txBox="1"/>
          <p:nvPr/>
        </p:nvSpPr>
        <p:spPr>
          <a:xfrm>
            <a:off x="3923928" y="1254632"/>
            <a:ext cx="2137447" cy="369332"/>
          </a:xfrm>
          <a:prstGeom prst="rect">
            <a:avLst/>
          </a:prstGeom>
          <a:noFill/>
        </p:spPr>
        <p:txBody>
          <a:bodyPr wrap="square" rtlCol="0">
            <a:spAutoFit/>
          </a:bodyPr>
          <a:lstStyle/>
          <a:p>
            <a:r>
              <a:rPr lang="zh-CN" altLang="en-US" b="1" dirty="0" smtClean="0"/>
              <a:t>初始失效载荷</a:t>
            </a:r>
            <a:r>
              <a:rPr lang="en-US" altLang="zh-CN" b="1" dirty="0" smtClean="0"/>
              <a:t>(KN)</a:t>
            </a:r>
            <a:r>
              <a:rPr lang="zh-CN" altLang="en-US" b="1" dirty="0" smtClean="0"/>
              <a:t>：</a:t>
            </a:r>
            <a:endParaRPr lang="zh-CN" altLang="en-US" b="1"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3647" y="3950238"/>
            <a:ext cx="4320480" cy="2191145"/>
          </a:xfrm>
          <a:prstGeom prst="rect">
            <a:avLst/>
          </a:prstGeom>
        </p:spPr>
      </p:pic>
      <p:sp>
        <p:nvSpPr>
          <p:cNvPr id="10" name="Rectangle 2"/>
          <p:cNvSpPr txBox="1">
            <a:spLocks noChangeArrowheads="1"/>
          </p:cNvSpPr>
          <p:nvPr/>
        </p:nvSpPr>
        <p:spPr bwMode="auto">
          <a:xfrm>
            <a:off x="357188" y="548680"/>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4.3 </a:t>
            </a:r>
            <a:r>
              <a:rPr lang="zh-CN" altLang="en-US" sz="2600" kern="0" dirty="0" smtClean="0">
                <a:latin typeface="Arial" panose="020B0604020202020204" pitchFamily="34" charset="0"/>
                <a:ea typeface="黑体" pitchFamily="2" charset="-122"/>
                <a:cs typeface="Arial" panose="020B0604020202020204" pitchFamily="34" charset="0"/>
              </a:rPr>
              <a:t>大开孔层合板的失效载荷计算</a:t>
            </a:r>
            <a:r>
              <a:rPr lang="en-US" altLang="zh-CN" sz="2600" kern="0" dirty="0" smtClean="0">
                <a:latin typeface="Arial" panose="020B0604020202020204" pitchFamily="34" charset="0"/>
                <a:ea typeface="黑体" pitchFamily="2" charset="-122"/>
                <a:cs typeface="Arial" panose="020B0604020202020204" pitchFamily="34" charset="0"/>
              </a:rPr>
              <a:t>(iv) </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9" name="图片 8" descr="C:\Users\dell\Desktop\UMAThashinlinear4\abaqus_result\径宽比-极限载荷.bmp"/>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078" y="1863492"/>
            <a:ext cx="4104156" cy="2213580"/>
          </a:xfrm>
          <a:prstGeom prst="rect">
            <a:avLst/>
          </a:prstGeom>
          <a:noFill/>
          <a:ln>
            <a:noFill/>
          </a:ln>
        </p:spPr>
      </p:pic>
      <p:sp>
        <p:nvSpPr>
          <p:cNvPr id="11" name="文本框 10"/>
          <p:cNvSpPr txBox="1"/>
          <p:nvPr/>
        </p:nvSpPr>
        <p:spPr>
          <a:xfrm>
            <a:off x="-66839" y="1257687"/>
            <a:ext cx="2137447" cy="369332"/>
          </a:xfrm>
          <a:prstGeom prst="rect">
            <a:avLst/>
          </a:prstGeom>
          <a:noFill/>
        </p:spPr>
        <p:txBody>
          <a:bodyPr wrap="square" rtlCol="0">
            <a:spAutoFit/>
          </a:bodyPr>
          <a:lstStyle/>
          <a:p>
            <a:r>
              <a:rPr lang="zh-CN" altLang="en-US" b="1" dirty="0" smtClean="0"/>
              <a:t>极限载荷：</a:t>
            </a:r>
            <a:endParaRPr lang="zh-CN" altLang="en-US" b="1" dirty="0"/>
          </a:p>
        </p:txBody>
      </p:sp>
      <p:cxnSp>
        <p:nvCxnSpPr>
          <p:cNvPr id="17" name="直接连接符 16"/>
          <p:cNvCxnSpPr/>
          <p:nvPr/>
        </p:nvCxnSpPr>
        <p:spPr>
          <a:xfrm>
            <a:off x="3829916" y="1109291"/>
            <a:ext cx="22004" cy="5748709"/>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19" name="矩形 18"/>
          <p:cNvSpPr/>
          <p:nvPr/>
        </p:nvSpPr>
        <p:spPr>
          <a:xfrm>
            <a:off x="465208" y="4653136"/>
            <a:ext cx="2942415" cy="13747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dirty="0">
                <a:solidFill>
                  <a:srgbClr val="FF0000"/>
                </a:solidFill>
              </a:rPr>
              <a:t>由于复合材料层合板中主要承载的是纤维，当</a:t>
            </a:r>
            <a:r>
              <a:rPr lang="en-US" altLang="zh-CN" sz="1600" b="1" dirty="0">
                <a:solidFill>
                  <a:srgbClr val="FF0000"/>
                </a:solidFill>
              </a:rPr>
              <a:t>0°</a:t>
            </a:r>
            <a:r>
              <a:rPr lang="zh-CN" altLang="en-US" sz="1600" b="1" dirty="0">
                <a:solidFill>
                  <a:srgbClr val="FF0000"/>
                </a:solidFill>
              </a:rPr>
              <a:t>层的板在层合板中所占比例越多，层合板整体的承载能力也就越强，极限载荷也就越大</a:t>
            </a:r>
            <a:endParaRPr lang="zh-CN" altLang="zh-CN" sz="1600" b="1" dirty="0">
              <a:solidFill>
                <a:srgbClr val="FF0000"/>
              </a:solidFill>
            </a:endParaRPr>
          </a:p>
        </p:txBody>
      </p:sp>
      <p:sp>
        <p:nvSpPr>
          <p:cNvPr id="20" name="矩形 19"/>
          <p:cNvSpPr/>
          <p:nvPr/>
        </p:nvSpPr>
        <p:spPr>
          <a:xfrm>
            <a:off x="4034641" y="6202415"/>
            <a:ext cx="5047840"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b="1" dirty="0">
                <a:solidFill>
                  <a:srgbClr val="FF0000"/>
                </a:solidFill>
                <a:latin typeface="Times New Roman" panose="02020603050405020304" pitchFamily="18" charset="0"/>
                <a:ea typeface="宋体" panose="02010600030101010101" pitchFamily="2" charset="-122"/>
              </a:rPr>
              <a:t>[0/90]</a:t>
            </a:r>
            <a:r>
              <a:rPr lang="en-US" altLang="zh-CN" sz="1600" b="1" baseline="-25000" dirty="0">
                <a:solidFill>
                  <a:srgbClr val="FF0000"/>
                </a:solidFill>
                <a:latin typeface="Times New Roman" panose="02020603050405020304" pitchFamily="18" charset="0"/>
                <a:ea typeface="宋体" panose="02010600030101010101" pitchFamily="2" charset="-122"/>
              </a:rPr>
              <a:t>5</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正交铺层层合板中，由于</a:t>
            </a:r>
            <a:r>
              <a:rPr lang="en-US" altLang="zh-CN" sz="1600" b="1" dirty="0">
                <a:solidFill>
                  <a:srgbClr val="FF0000"/>
                </a:solidFill>
                <a:latin typeface="Times New Roman" panose="02020603050405020304" pitchFamily="18" charset="0"/>
                <a:ea typeface="宋体" panose="02010600030101010101" pitchFamily="2" charset="-122"/>
              </a:rPr>
              <a:t>90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°层的存在，增加了</a:t>
            </a:r>
            <a:r>
              <a:rPr lang="en-US" altLang="zh-CN" sz="1600" b="1" dirty="0">
                <a:solidFill>
                  <a:srgbClr val="FF0000"/>
                </a:solidFill>
                <a:latin typeface="Times New Roman" panose="02020603050405020304" pitchFamily="18" charset="0"/>
                <a:ea typeface="宋体" panose="02010600030101010101" pitchFamily="2" charset="-122"/>
              </a:rPr>
              <a:t>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°层承受载荷的能力。</a:t>
            </a:r>
            <a:endParaRPr lang="zh-CN" altLang="en-US" sz="1600" b="1" dirty="0">
              <a:solidFill>
                <a:srgbClr val="FF0000"/>
              </a:solidFill>
            </a:endParaRPr>
          </a:p>
        </p:txBody>
      </p:sp>
      <p:sp>
        <p:nvSpPr>
          <p:cNvPr id="22" name="灯片编号占位符 21"/>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Tree>
    <p:extLst>
      <p:ext uri="{BB962C8B-B14F-4D97-AF65-F5344CB8AC3E}">
        <p14:creationId xmlns:p14="http://schemas.microsoft.com/office/powerpoint/2010/main" val="364747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21100" y="404664"/>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4.4 </a:t>
            </a:r>
            <a:r>
              <a:rPr lang="zh-CN" altLang="en-US" sz="2600" kern="0" dirty="0" smtClean="0">
                <a:latin typeface="Arial" panose="020B0604020202020204" pitchFamily="34" charset="0"/>
                <a:ea typeface="黑体" pitchFamily="2" charset="-122"/>
                <a:cs typeface="Arial" panose="020B0604020202020204" pitchFamily="34" charset="0"/>
              </a:rPr>
              <a:t>考虑剪切非线性后的角铺层层合板失效</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9" name="矩形 8"/>
          <p:cNvSpPr/>
          <p:nvPr/>
        </p:nvSpPr>
        <p:spPr>
          <a:xfrm>
            <a:off x="4572000" y="1468429"/>
            <a:ext cx="4536504" cy="19260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chemeClr val="accent2">
                    <a:lumMod val="60000"/>
                    <a:lumOff val="40000"/>
                  </a:schemeClr>
                </a:solidFill>
              </a:ln>
              <a:solidFill>
                <a:schemeClr val="accent2">
                  <a:lumMod val="60000"/>
                  <a:lumOff val="40000"/>
                </a:schemeClr>
              </a:solidFill>
            </a:endParaRPr>
          </a:p>
        </p:txBody>
      </p:sp>
      <p:pic>
        <p:nvPicPr>
          <p:cNvPr id="12" name="图片 11" descr="m_failure5"/>
          <p:cNvPicPr>
            <a:picLocks noChangeAspect="1"/>
          </p:cNvPicPr>
          <p:nvPr/>
        </p:nvPicPr>
        <p:blipFill>
          <a:blip r:embed="rId2"/>
          <a:stretch>
            <a:fillRect/>
          </a:stretch>
        </p:blipFill>
        <p:spPr>
          <a:xfrm>
            <a:off x="6204362" y="1726469"/>
            <a:ext cx="1247299" cy="1099593"/>
          </a:xfrm>
          <a:prstGeom prst="rect">
            <a:avLst/>
          </a:prstGeom>
        </p:spPr>
      </p:pic>
      <p:pic>
        <p:nvPicPr>
          <p:cNvPr id="13" name="图片 12" descr="m-failure5"/>
          <p:cNvPicPr>
            <a:picLocks noChangeAspect="1"/>
          </p:cNvPicPr>
          <p:nvPr/>
        </p:nvPicPr>
        <p:blipFill>
          <a:blip r:embed="rId3"/>
          <a:stretch>
            <a:fillRect/>
          </a:stretch>
        </p:blipFill>
        <p:spPr>
          <a:xfrm>
            <a:off x="4685571" y="1741659"/>
            <a:ext cx="1225605" cy="1082002"/>
          </a:xfrm>
          <a:prstGeom prst="rect">
            <a:avLst/>
          </a:prstGeom>
        </p:spPr>
      </p:pic>
      <p:pic>
        <p:nvPicPr>
          <p:cNvPr id="14" name="图片 13"/>
          <p:cNvPicPr>
            <a:picLocks noChangeAspect="1"/>
          </p:cNvPicPr>
          <p:nvPr/>
        </p:nvPicPr>
        <p:blipFill>
          <a:blip r:embed="rId4"/>
          <a:stretch>
            <a:fillRect/>
          </a:stretch>
        </p:blipFill>
        <p:spPr>
          <a:xfrm rot="10800000" flipH="1">
            <a:off x="7706490" y="1743371"/>
            <a:ext cx="1291048" cy="1080289"/>
          </a:xfrm>
          <a:prstGeom prst="rect">
            <a:avLst/>
          </a:prstGeom>
        </p:spPr>
      </p:pic>
      <p:sp>
        <p:nvSpPr>
          <p:cNvPr id="15" name="矩形 14"/>
          <p:cNvSpPr/>
          <p:nvPr/>
        </p:nvSpPr>
        <p:spPr>
          <a:xfrm>
            <a:off x="7737683" y="2932186"/>
            <a:ext cx="1259856"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6" name="矩形 15"/>
          <p:cNvSpPr/>
          <p:nvPr/>
        </p:nvSpPr>
        <p:spPr>
          <a:xfrm>
            <a:off x="6200780" y="2839149"/>
            <a:ext cx="1247299" cy="461665"/>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7" name="矩形 16"/>
          <p:cNvSpPr/>
          <p:nvPr/>
        </p:nvSpPr>
        <p:spPr>
          <a:xfrm>
            <a:off x="4685571" y="2852313"/>
            <a:ext cx="1225606" cy="461665"/>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8" name="文本框 17"/>
          <p:cNvSpPr txBox="1"/>
          <p:nvPr/>
        </p:nvSpPr>
        <p:spPr>
          <a:xfrm>
            <a:off x="4572000" y="1412776"/>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19" name="文本框 18"/>
          <p:cNvSpPr txBox="1"/>
          <p:nvPr/>
        </p:nvSpPr>
        <p:spPr>
          <a:xfrm>
            <a:off x="8526" y="1192410"/>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graphicFrame>
        <p:nvGraphicFramePr>
          <p:cNvPr id="20" name="表格 19"/>
          <p:cNvGraphicFramePr>
            <a:graphicFrameLocks noGrp="1"/>
          </p:cNvGraphicFramePr>
          <p:nvPr>
            <p:extLst>
              <p:ext uri="{D42A27DB-BD31-4B8C-83A1-F6EECF244321}">
                <p14:modId xmlns:p14="http://schemas.microsoft.com/office/powerpoint/2010/main" val="2618026924"/>
              </p:ext>
            </p:extLst>
          </p:nvPr>
        </p:nvGraphicFramePr>
        <p:xfrm>
          <a:off x="523213" y="4120875"/>
          <a:ext cx="8097573" cy="1799999"/>
        </p:xfrm>
        <a:graphic>
          <a:graphicData uri="http://schemas.openxmlformats.org/drawingml/2006/table">
            <a:tbl>
              <a:tblPr firstRow="1" firstCol="1" bandRow="1">
                <a:tableStyleId>{5C22544A-7EE6-4342-B048-85BDC9FD1C3A}</a:tableStyleId>
              </a:tblPr>
              <a:tblGrid>
                <a:gridCol w="1022508"/>
                <a:gridCol w="936104"/>
                <a:gridCol w="792088"/>
                <a:gridCol w="648072"/>
                <a:gridCol w="757429"/>
                <a:gridCol w="720080"/>
                <a:gridCol w="697536"/>
                <a:gridCol w="958648"/>
                <a:gridCol w="845028"/>
                <a:gridCol w="720080"/>
              </a:tblGrid>
              <a:tr h="296809">
                <a:tc rowSpan="2">
                  <a:txBody>
                    <a:bodyPr/>
                    <a:lstStyle/>
                    <a:p>
                      <a:pPr indent="127000" algn="l">
                        <a:lnSpc>
                          <a:spcPts val="2000"/>
                        </a:lnSpc>
                        <a:spcBef>
                          <a:spcPts val="300"/>
                        </a:spcBef>
                        <a:spcAft>
                          <a:spcPts val="300"/>
                        </a:spcAft>
                      </a:pPr>
                      <a:r>
                        <a:rPr lang="en-US" sz="1100" kern="100" dirty="0">
                          <a:effectLst/>
                        </a:rPr>
                        <a:t>[45/-45]</a:t>
                      </a:r>
                      <a:r>
                        <a:rPr lang="en-US" sz="1100" kern="100" baseline="-250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ts val="2000"/>
                        </a:lnSpc>
                        <a:spcBef>
                          <a:spcPts val="300"/>
                        </a:spcBef>
                        <a:spcAft>
                          <a:spcPts val="300"/>
                        </a:spcAft>
                      </a:pPr>
                      <a:r>
                        <a:rPr lang="en-US" sz="1100" kern="100">
                          <a:effectLst/>
                        </a:rPr>
                        <a:t>60mm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80mm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100mm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r>
              <a:tr h="391788">
                <a:tc vMerge="1">
                  <a:txBody>
                    <a:bodyPr/>
                    <a:lstStyle/>
                    <a:p>
                      <a:endParaRPr lang="zh-CN" altLang="en-US"/>
                    </a:p>
                  </a:txBody>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未使用剪切非线性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25.86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rowSpan="2">
                  <a:txBody>
                    <a:bodyPr/>
                    <a:lstStyle/>
                    <a:p>
                      <a:pPr indent="127000" algn="ctr">
                        <a:lnSpc>
                          <a:spcPts val="2000"/>
                        </a:lnSpc>
                        <a:spcBef>
                          <a:spcPts val="300"/>
                        </a:spcBef>
                        <a:spcAft>
                          <a:spcPts val="300"/>
                        </a:spcAft>
                      </a:pPr>
                      <a:r>
                        <a:rPr lang="en-US" sz="1100" kern="100" dirty="0">
                          <a:effectLst/>
                        </a:rPr>
                        <a:t>28.72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9.96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20.56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rowSpan="2">
                  <a:txBody>
                    <a:bodyPr/>
                    <a:lstStyle/>
                    <a:p>
                      <a:pPr indent="127000" algn="ctr">
                        <a:lnSpc>
                          <a:spcPts val="2000"/>
                        </a:lnSpc>
                        <a:spcBef>
                          <a:spcPts val="300"/>
                        </a:spcBef>
                        <a:spcAft>
                          <a:spcPts val="300"/>
                        </a:spcAft>
                      </a:pPr>
                      <a:r>
                        <a:rPr lang="en-US" sz="1100" kern="100" dirty="0">
                          <a:effectLst/>
                        </a:rPr>
                        <a:t>23.79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13.58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15.50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rowSpan="2">
                  <a:txBody>
                    <a:bodyPr/>
                    <a:lstStyle/>
                    <a:p>
                      <a:pPr indent="127000" algn="ctr">
                        <a:lnSpc>
                          <a:spcPts val="2000"/>
                        </a:lnSpc>
                        <a:spcBef>
                          <a:spcPts val="300"/>
                        </a:spcBef>
                        <a:spcAft>
                          <a:spcPts val="300"/>
                        </a:spcAft>
                      </a:pPr>
                      <a:r>
                        <a:rPr lang="en-US" sz="1100" kern="100" dirty="0">
                          <a:effectLst/>
                        </a:rPr>
                        <a:t>17.60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14.49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r>
              <a:tr h="555701">
                <a:tc>
                  <a:txBody>
                    <a:bodyPr/>
                    <a:lstStyle/>
                    <a:p>
                      <a:pPr indent="127000" algn="ctr">
                        <a:lnSpc>
                          <a:spcPts val="2000"/>
                        </a:lnSpc>
                        <a:spcBef>
                          <a:spcPts val="300"/>
                        </a:spcBef>
                        <a:spcAft>
                          <a:spcPts val="300"/>
                        </a:spcAft>
                      </a:pPr>
                      <a:r>
                        <a:rPr lang="zh-CN" sz="1100" kern="100" dirty="0">
                          <a:effectLst/>
                        </a:rPr>
                        <a:t>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6.65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21.39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10.09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16.01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9.03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r>
            </a:tbl>
          </a:graphicData>
        </a:graphic>
      </p:graphicFrame>
      <p:sp>
        <p:nvSpPr>
          <p:cNvPr id="22" name="矩形 21"/>
          <p:cNvSpPr/>
          <p:nvPr/>
        </p:nvSpPr>
        <p:spPr>
          <a:xfrm>
            <a:off x="482213" y="6104523"/>
            <a:ext cx="8130611"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剪切非线性能</a:t>
            </a:r>
            <a:r>
              <a:rPr lang="zh-CN" altLang="en-US" sz="1600" b="1" kern="100" dirty="0">
                <a:solidFill>
                  <a:srgbClr val="FF0000"/>
                </a:solidFill>
                <a:latin typeface="Times New Roman" panose="02020603050405020304" pitchFamily="18" charset="0"/>
                <a:ea typeface="宋体" panose="02010600030101010101" pitchFamily="2" charset="-122"/>
              </a:rPr>
              <a:t>比较准确地模拟角对称铺层层合板在单向拉伸过程中出现的非线性</a:t>
            </a:r>
            <a:r>
              <a:rPr lang="zh-CN" altLang="en-US" sz="1600" b="1" kern="100" dirty="0" smtClean="0">
                <a:solidFill>
                  <a:srgbClr val="FF0000"/>
                </a:solidFill>
                <a:latin typeface="Times New Roman" panose="02020603050405020304" pitchFamily="18" charset="0"/>
                <a:ea typeface="宋体" panose="02010600030101010101" pitchFamily="2" charset="-122"/>
              </a:rPr>
              <a:t>现象。</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23" name="灯片编号占位符 22"/>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pic>
        <p:nvPicPr>
          <p:cNvPr id="21" name="图片 20" descr="C:\Users\dell\Desktop\UMAThashinlinear4\abaqus_result\shear nonlinearity\剪切非线性各蒲城位移载荷曲线.b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2309" y="1467797"/>
            <a:ext cx="4368046" cy="2330314"/>
          </a:xfrm>
          <a:prstGeom prst="rect">
            <a:avLst/>
          </a:prstGeom>
          <a:noFill/>
          <a:ln>
            <a:noFill/>
          </a:ln>
        </p:spPr>
      </p:pic>
    </p:spTree>
    <p:extLst>
      <p:ext uri="{BB962C8B-B14F-4D97-AF65-F5344CB8AC3E}">
        <p14:creationId xmlns:p14="http://schemas.microsoft.com/office/powerpoint/2010/main" val="80342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464700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46"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29</a:t>
            </a:fld>
            <a:endParaRPr lang="en-US" altLang="zh-CN"/>
          </a:p>
        </p:txBody>
      </p:sp>
    </p:spTree>
    <p:extLst>
      <p:ext uri="{BB962C8B-B14F-4D97-AF65-F5344CB8AC3E}">
        <p14:creationId xmlns:p14="http://schemas.microsoft.com/office/powerpoint/2010/main" val="19650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3</a:t>
            </a:fld>
            <a:endParaRPr lang="en-US" altLang="zh-CN"/>
          </a:p>
        </p:txBody>
      </p:sp>
    </p:spTree>
    <p:extLst>
      <p:ext uri="{BB962C8B-B14F-4D97-AF65-F5344CB8AC3E}">
        <p14:creationId xmlns:p14="http://schemas.microsoft.com/office/powerpoint/2010/main" val="122889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452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9" name="组合 38"/>
          <p:cNvGrpSpPr/>
          <p:nvPr/>
        </p:nvGrpSpPr>
        <p:grpSpPr>
          <a:xfrm>
            <a:off x="955532" y="1268760"/>
            <a:ext cx="7936948" cy="5432077"/>
            <a:chOff x="955532" y="1485876"/>
            <a:chExt cx="7936948" cy="5478780"/>
          </a:xfrm>
        </p:grpSpPr>
        <p:sp>
          <p:nvSpPr>
            <p:cNvPr id="41" name="AutoShape 8"/>
            <p:cNvSpPr>
              <a:spLocks noChangeArrowheads="1"/>
            </p:cNvSpPr>
            <p:nvPr/>
          </p:nvSpPr>
          <p:spPr bwMode="gray">
            <a:xfrm>
              <a:off x="955533" y="1485876"/>
              <a:ext cx="7936947" cy="147290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zh-CN" altLang="en-US" dirty="0">
                <a:latin typeface="方正姚体" panose="02010601030101010101" pitchFamily="2" charset="-122"/>
                <a:ea typeface="方正姚体" panose="02010601030101010101" pitchFamily="2" charset="-122"/>
              </a:endParaRPr>
            </a:p>
          </p:txBody>
        </p:sp>
        <p:sp>
          <p:nvSpPr>
            <p:cNvPr id="42" name="AutoShape 8"/>
            <p:cNvSpPr>
              <a:spLocks noChangeArrowheads="1"/>
            </p:cNvSpPr>
            <p:nvPr/>
          </p:nvSpPr>
          <p:spPr bwMode="gray">
            <a:xfrm>
              <a:off x="955532" y="3198410"/>
              <a:ext cx="7936948"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solidFill>
                  <a:srgbClr val="FF0000"/>
                </a:solidFill>
                <a:latin typeface="方正姚体" panose="02010601030101010101" pitchFamily="2" charset="-122"/>
                <a:ea typeface="方正姚体" panose="02010601030101010101" pitchFamily="2" charset="-122"/>
              </a:endParaRPr>
            </a:p>
          </p:txBody>
        </p:sp>
        <p:sp>
          <p:nvSpPr>
            <p:cNvPr id="44" name="AutoShape 8"/>
            <p:cNvSpPr>
              <a:spLocks noChangeArrowheads="1"/>
            </p:cNvSpPr>
            <p:nvPr/>
          </p:nvSpPr>
          <p:spPr bwMode="gray">
            <a:xfrm>
              <a:off x="955532" y="4871920"/>
              <a:ext cx="7936948" cy="209273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latin typeface="方正姚体" panose="02010601030101010101" pitchFamily="2" charset="-122"/>
                <a:ea typeface="方正姚体" panose="02010601030101010101" pitchFamily="2" charset="-122"/>
              </a:endParaRPr>
            </a:p>
          </p:txBody>
        </p:sp>
      </p:grpSp>
      <p:sp>
        <p:nvSpPr>
          <p:cNvPr id="8" name="流程图: 联系 7"/>
          <p:cNvSpPr/>
          <p:nvPr/>
        </p:nvSpPr>
        <p:spPr bwMode="auto">
          <a:xfrm>
            <a:off x="357187" y="179316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190118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 name="文本框 2"/>
          <p:cNvSpPr txBox="1"/>
          <p:nvPr/>
        </p:nvSpPr>
        <p:spPr>
          <a:xfrm>
            <a:off x="1246086" y="1268760"/>
            <a:ext cx="7440713" cy="1754326"/>
          </a:xfrm>
          <a:prstGeom prst="rect">
            <a:avLst/>
          </a:prstGeom>
          <a:noFill/>
        </p:spPr>
        <p:txBody>
          <a:bodyPr wrap="square" rtlCol="0">
            <a:spAutoFit/>
          </a:bodyPr>
          <a:lstStyle/>
          <a:p>
            <a:pPr>
              <a:defRPr/>
            </a:pPr>
            <a:r>
              <a:rPr lang="zh-CN" altLang="en-US" dirty="0">
                <a:latin typeface="方正姚体" panose="02010601030101010101" pitchFamily="2" charset="-122"/>
                <a:ea typeface="方正姚体" panose="02010601030101010101" pitchFamily="2" charset="-122"/>
              </a:rPr>
              <a:t>对</a:t>
            </a:r>
            <a:r>
              <a:rPr lang="zh-CN" altLang="en-US" dirty="0">
                <a:solidFill>
                  <a:srgbClr val="FF0000"/>
                </a:solidFill>
                <a:latin typeface="方正姚体" panose="02010601030101010101" pitchFamily="2" charset="-122"/>
                <a:ea typeface="方正姚体" panose="02010601030101010101" pitchFamily="2" charset="-122"/>
              </a:rPr>
              <a:t>不同铺层</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不同孔径</a:t>
            </a:r>
            <a:r>
              <a:rPr lang="zh-CN" altLang="en-US" dirty="0">
                <a:latin typeface="方正姚体" panose="02010601030101010101" pitchFamily="2" charset="-122"/>
                <a:ea typeface="方正姚体" panose="02010601030101010101" pitchFamily="2" charset="-122"/>
              </a:rPr>
              <a:t>的大开孔复合材料层合板进行了</a:t>
            </a:r>
            <a:r>
              <a:rPr lang="zh-CN" altLang="en-US" dirty="0" smtClean="0">
                <a:latin typeface="方正姚体" panose="02010601030101010101" pitchFamily="2" charset="-122"/>
                <a:ea typeface="方正姚体" panose="02010601030101010101" pitchFamily="2" charset="-122"/>
              </a:rPr>
              <a:t>单向拉伸</a:t>
            </a:r>
            <a:r>
              <a:rPr lang="zh-CN" altLang="en-US" dirty="0">
                <a:latin typeface="方正姚体" panose="02010601030101010101" pitchFamily="2" charset="-122"/>
                <a:ea typeface="方正姚体" panose="02010601030101010101" pitchFamily="2" charset="-122"/>
              </a:rPr>
              <a:t>实验，并且同时采用</a:t>
            </a:r>
            <a:r>
              <a:rPr lang="zh-CN" altLang="en-US" dirty="0">
                <a:solidFill>
                  <a:srgbClr val="FF0000"/>
                </a:solidFill>
                <a:latin typeface="方正姚体" panose="02010601030101010101" pitchFamily="2" charset="-122"/>
                <a:ea typeface="方正姚体" panose="02010601030101010101" pitchFamily="2" charset="-122"/>
              </a:rPr>
              <a:t>光测法</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DIC</a:t>
            </a:r>
            <a:r>
              <a:rPr lang="zh-CN" altLang="en-US" dirty="0">
                <a:latin typeface="方正姚体" panose="02010601030101010101" pitchFamily="2" charset="-122"/>
                <a:ea typeface="方正姚体" panose="02010601030101010101" pitchFamily="2" charset="-122"/>
              </a:rPr>
              <a:t>测试）和</a:t>
            </a:r>
            <a:r>
              <a:rPr lang="zh-CN" altLang="en-US" dirty="0">
                <a:solidFill>
                  <a:srgbClr val="FF0000"/>
                </a:solidFill>
                <a:latin typeface="方正姚体" panose="02010601030101010101" pitchFamily="2" charset="-122"/>
                <a:ea typeface="方正姚体" panose="02010601030101010101" pitchFamily="2" charset="-122"/>
              </a:rPr>
              <a:t>电测</a:t>
            </a:r>
            <a:r>
              <a:rPr lang="zh-CN" altLang="en-US" dirty="0" smtClean="0">
                <a:solidFill>
                  <a:srgbClr val="FF0000"/>
                </a:solidFill>
                <a:latin typeface="方正姚体" panose="02010601030101010101" pitchFamily="2" charset="-122"/>
                <a:ea typeface="方正姚体" panose="02010601030101010101" pitchFamily="2" charset="-122"/>
              </a:rPr>
              <a:t>法</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应变片）两种方式进行了拉伸过程中应变的测量。</a:t>
            </a:r>
            <a:r>
              <a:rPr lang="zh-CN" altLang="en-US" dirty="0" smtClean="0">
                <a:latin typeface="方正姚体" panose="02010601030101010101" pitchFamily="2" charset="-122"/>
                <a:ea typeface="方正姚体" panose="02010601030101010101" pitchFamily="2" charset="-122"/>
              </a:rPr>
              <a:t>通过对</a:t>
            </a:r>
            <a:r>
              <a:rPr lang="zh-CN" altLang="en-US" dirty="0">
                <a:latin typeface="方正姚体" panose="02010601030101010101" pitchFamily="2" charset="-122"/>
                <a:ea typeface="方正姚体" panose="02010601030101010101" pitchFamily="2" charset="-122"/>
              </a:rPr>
              <a:t>位移载荷曲线以及应变场的分析，探究</a:t>
            </a:r>
            <a:r>
              <a:rPr lang="zh-CN" altLang="en-US" dirty="0" smtClean="0">
                <a:latin typeface="方正姚体" panose="02010601030101010101" pitchFamily="2" charset="-122"/>
                <a:ea typeface="方正姚体" panose="02010601030101010101" pitchFamily="2" charset="-122"/>
              </a:rPr>
              <a:t>了大</a:t>
            </a:r>
            <a:r>
              <a:rPr lang="zh-CN" altLang="en-US" dirty="0">
                <a:latin typeface="方正姚体" panose="02010601030101010101" pitchFamily="2" charset="-122"/>
                <a:ea typeface="方正姚体" panose="02010601030101010101" pitchFamily="2" charset="-122"/>
              </a:rPr>
              <a:t>开孔层合板在单向拉伸载荷作用下的</a:t>
            </a:r>
            <a:r>
              <a:rPr lang="zh-CN" altLang="en-US" dirty="0">
                <a:solidFill>
                  <a:srgbClr val="FF0000"/>
                </a:solidFill>
                <a:latin typeface="方正姚体" panose="02010601030101010101" pitchFamily="2" charset="-122"/>
                <a:ea typeface="方正姚体" panose="02010601030101010101" pitchFamily="2" charset="-122"/>
              </a:rPr>
              <a:t>断裂特性</a:t>
            </a:r>
            <a:r>
              <a:rPr lang="zh-CN" altLang="en-US" dirty="0" smtClean="0">
                <a:solidFill>
                  <a:srgbClr val="FF0000"/>
                </a:solidFill>
                <a:latin typeface="方正姚体" panose="02010601030101010101" pitchFamily="2" charset="-122"/>
                <a:ea typeface="方正姚体" panose="02010601030101010101" pitchFamily="2" charset="-122"/>
              </a:rPr>
              <a:t>、极限载荷</a:t>
            </a:r>
            <a:r>
              <a:rPr lang="zh-CN" altLang="en-US" dirty="0">
                <a:solidFill>
                  <a:srgbClr val="FF0000"/>
                </a:solidFill>
                <a:latin typeface="方正姚体" panose="02010601030101010101" pitchFamily="2" charset="-122"/>
                <a:ea typeface="方正姚体" panose="02010601030101010101" pitchFamily="2" charset="-122"/>
              </a:rPr>
              <a:t>、应力集中以及破坏机理。</a:t>
            </a:r>
          </a:p>
          <a:p>
            <a:endParaRPr lang="zh-CN" altLang="en-US" dirty="0"/>
          </a:p>
        </p:txBody>
      </p:sp>
      <p:sp>
        <p:nvSpPr>
          <p:cNvPr id="5" name="文本框 4"/>
          <p:cNvSpPr txBox="1"/>
          <p:nvPr/>
        </p:nvSpPr>
        <p:spPr>
          <a:xfrm>
            <a:off x="1246086" y="3102508"/>
            <a:ext cx="7286354" cy="1200329"/>
          </a:xfrm>
          <a:prstGeom prst="rect">
            <a:avLst/>
          </a:prstGeom>
          <a:noFill/>
        </p:spPr>
        <p:txBody>
          <a:bodyPr wrap="square" rtlCol="0">
            <a:spAutoFit/>
          </a:bodyPr>
          <a:lstStyle/>
          <a:p>
            <a:r>
              <a:rPr lang="zh-CN" altLang="en-US" dirty="0">
                <a:latin typeface="方正姚体" panose="02010601030101010101" pitchFamily="2" charset="-122"/>
                <a:ea typeface="方正姚体" panose="02010601030101010101" pitchFamily="2" charset="-122"/>
              </a:rPr>
              <a:t>基于连续损伤模型的理论</a:t>
            </a:r>
            <a:r>
              <a:rPr lang="zh-CN" altLang="en-US" dirty="0" smtClean="0">
                <a:latin typeface="方正姚体" panose="02010601030101010101" pitchFamily="2" charset="-122"/>
                <a:ea typeface="方正姚体" panose="02010601030101010101" pitchFamily="2" charset="-122"/>
              </a:rPr>
              <a:t>，推导</a:t>
            </a:r>
            <a:r>
              <a:rPr lang="zh-CN" altLang="en-US" dirty="0">
                <a:latin typeface="方正姚体" panose="02010601030101010101" pitchFamily="2" charset="-122"/>
                <a:ea typeface="方正姚体" panose="02010601030101010101" pitchFamily="2" charset="-122"/>
              </a:rPr>
              <a:t>了</a:t>
            </a:r>
            <a:r>
              <a:rPr lang="zh-CN" altLang="en-US" dirty="0">
                <a:solidFill>
                  <a:srgbClr val="FF0000"/>
                </a:solidFill>
                <a:latin typeface="方正姚体" panose="02010601030101010101" pitchFamily="2" charset="-122"/>
                <a:ea typeface="方正姚体" panose="02010601030101010101" pitchFamily="2" charset="-122"/>
              </a:rPr>
              <a:t>线性退化</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指数退化</a:t>
            </a:r>
            <a:r>
              <a:rPr lang="zh-CN" altLang="en-US" dirty="0">
                <a:latin typeface="方正姚体" panose="02010601030101010101" pitchFamily="2" charset="-122"/>
                <a:ea typeface="方正姚体" panose="02010601030101010101" pitchFamily="2" charset="-122"/>
              </a:rPr>
              <a:t>模型中的损伤变量的</a:t>
            </a:r>
            <a:r>
              <a:rPr lang="zh-CN" altLang="en-US" dirty="0" smtClean="0">
                <a:latin typeface="方正姚体" panose="02010601030101010101" pitchFamily="2" charset="-122"/>
                <a:ea typeface="方正姚体" panose="02010601030101010101" pitchFamily="2" charset="-122"/>
              </a:rPr>
              <a:t>表达式。利用</a:t>
            </a:r>
            <a:r>
              <a:rPr lang="en-US" altLang="zh-CN" dirty="0" err="1">
                <a:latin typeface="方正姚体" panose="02010601030101010101" pitchFamily="2" charset="-122"/>
                <a:ea typeface="方正姚体" panose="02010601030101010101" pitchFamily="2" charset="-122"/>
              </a:rPr>
              <a:t>Ramberg</a:t>
            </a:r>
            <a:r>
              <a:rPr lang="en-US" altLang="zh-CN" dirty="0">
                <a:latin typeface="方正姚体" panose="02010601030101010101" pitchFamily="2" charset="-122"/>
                <a:ea typeface="方正姚体" panose="02010601030101010101" pitchFamily="2" charset="-122"/>
              </a:rPr>
              <a:t>-Osgood</a:t>
            </a:r>
            <a:r>
              <a:rPr lang="zh-CN" altLang="en-US" dirty="0">
                <a:latin typeface="方正姚体" panose="02010601030101010101" pitchFamily="2" charset="-122"/>
                <a:ea typeface="方正姚体" panose="02010601030101010101" pitchFamily="2" charset="-122"/>
              </a:rPr>
              <a:t>方程来定义层合板中的</a:t>
            </a:r>
            <a:r>
              <a:rPr lang="zh-CN" altLang="en-US" dirty="0">
                <a:solidFill>
                  <a:srgbClr val="FF0000"/>
                </a:solidFill>
                <a:latin typeface="方正姚体" panose="02010601030101010101" pitchFamily="2" charset="-122"/>
                <a:ea typeface="方正姚体" panose="02010601030101010101" pitchFamily="2" charset="-122"/>
              </a:rPr>
              <a:t>剪切非线性本构关系</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同时</a:t>
            </a:r>
            <a:r>
              <a:rPr lang="zh-CN" altLang="en-US" dirty="0" smtClean="0">
                <a:latin typeface="方正姚体" panose="02010601030101010101" pitchFamily="2" charset="-122"/>
                <a:ea typeface="方正姚体" panose="02010601030101010101" pitchFamily="2" charset="-122"/>
              </a:rPr>
              <a:t>通过</a:t>
            </a:r>
            <a:r>
              <a:rPr lang="zh-CN" altLang="en-US" dirty="0">
                <a:solidFill>
                  <a:srgbClr val="FF0000"/>
                </a:solidFill>
                <a:latin typeface="方正姚体" panose="02010601030101010101" pitchFamily="2" charset="-122"/>
                <a:ea typeface="方正姚体" panose="02010601030101010101" pitchFamily="2" charset="-122"/>
              </a:rPr>
              <a:t>就地强度效应</a:t>
            </a:r>
            <a:r>
              <a:rPr lang="zh-CN" altLang="en-US" dirty="0">
                <a:latin typeface="方正姚体" panose="02010601030101010101" pitchFamily="2" charset="-122"/>
                <a:ea typeface="方正姚体" panose="02010601030101010101" pitchFamily="2" charset="-122"/>
              </a:rPr>
              <a:t>对不同铺层的材料参数进行修正，</a:t>
            </a:r>
            <a:r>
              <a:rPr lang="zh-CN" altLang="en-US" dirty="0" smtClean="0">
                <a:latin typeface="方正姚体" panose="02010601030101010101" pitchFamily="2" charset="-122"/>
                <a:ea typeface="方正姚体" panose="02010601030101010101" pitchFamily="2" charset="-122"/>
              </a:rPr>
              <a:t>改进</a:t>
            </a:r>
            <a:r>
              <a:rPr lang="zh-CN" altLang="en-US" dirty="0">
                <a:latin typeface="方正姚体" panose="02010601030101010101" pitchFamily="2" charset="-122"/>
                <a:ea typeface="方正姚体" panose="02010601030101010101" pitchFamily="2" charset="-122"/>
              </a:rPr>
              <a:t>并发展了</a:t>
            </a:r>
            <a:r>
              <a:rPr lang="zh-CN" altLang="en-US" dirty="0">
                <a:solidFill>
                  <a:srgbClr val="FF0000"/>
                </a:solidFill>
                <a:latin typeface="方正姚体" panose="02010601030101010101" pitchFamily="2" charset="-122"/>
                <a:ea typeface="方正姚体" panose="02010601030101010101" pitchFamily="2" charset="-122"/>
              </a:rPr>
              <a:t>大开孔复合材料层合板损伤的数值计算方法</a:t>
            </a:r>
            <a:r>
              <a:rPr lang="zh-CN" altLang="en-US" dirty="0">
                <a:latin typeface="方正姚体" panose="02010601030101010101" pitchFamily="2" charset="-122"/>
                <a:ea typeface="方正姚体" panose="02010601030101010101" pitchFamily="2" charset="-122"/>
              </a:rPr>
              <a:t>。</a:t>
            </a:r>
          </a:p>
        </p:txBody>
      </p:sp>
      <p:sp>
        <p:nvSpPr>
          <p:cNvPr id="9" name="文本框 8"/>
          <p:cNvSpPr txBox="1"/>
          <p:nvPr/>
        </p:nvSpPr>
        <p:spPr>
          <a:xfrm>
            <a:off x="1323605" y="4654805"/>
            <a:ext cx="7363193" cy="2308324"/>
          </a:xfrm>
          <a:prstGeom prst="rect">
            <a:avLst/>
          </a:prstGeom>
          <a:noFill/>
        </p:spPr>
        <p:txBody>
          <a:bodyPr wrap="square" rtlCol="0">
            <a:spAutoFit/>
          </a:bodyPr>
          <a:lstStyle/>
          <a:p>
            <a:r>
              <a:rPr lang="zh-CN" altLang="zh-CN" dirty="0" smtClean="0">
                <a:latin typeface="方正姚体" panose="02010601030101010101" pitchFamily="2" charset="-122"/>
                <a:ea typeface="方正姚体" panose="02010601030101010101" pitchFamily="2" charset="-122"/>
              </a:rPr>
              <a:t>利用有限元软件</a:t>
            </a:r>
            <a:r>
              <a:rPr lang="en-US" altLang="zh-CN" dirty="0" smtClean="0">
                <a:latin typeface="方正姚体" panose="02010601030101010101" pitchFamily="2" charset="-122"/>
                <a:ea typeface="方正姚体" panose="02010601030101010101" pitchFamily="2" charset="-122"/>
              </a:rPr>
              <a:t>ABAQUS</a:t>
            </a:r>
            <a:r>
              <a:rPr lang="zh-CN" altLang="en-US" dirty="0" smtClean="0">
                <a:latin typeface="方正姚体" panose="02010601030101010101" pitchFamily="2" charset="-122"/>
                <a:ea typeface="方正姚体" panose="02010601030101010101" pitchFamily="2" charset="-122"/>
              </a:rPr>
              <a:t>进行数值</a:t>
            </a:r>
            <a:r>
              <a:rPr lang="zh-CN" altLang="zh-CN" dirty="0" smtClean="0">
                <a:latin typeface="方正姚体" panose="02010601030101010101" pitchFamily="2" charset="-122"/>
                <a:ea typeface="方正姚体" panose="02010601030101010101" pitchFamily="2" charset="-122"/>
              </a:rPr>
              <a:t>模拟，通过</a:t>
            </a:r>
            <a:r>
              <a:rPr lang="en-US" altLang="zh-CN" dirty="0">
                <a:latin typeface="方正姚体" panose="02010601030101010101" pitchFamily="2" charset="-122"/>
                <a:ea typeface="方正姚体" panose="02010601030101010101" pitchFamily="2" charset="-122"/>
              </a:rPr>
              <a:t>Fortran</a:t>
            </a:r>
            <a:r>
              <a:rPr lang="zh-CN" altLang="zh-CN" dirty="0">
                <a:latin typeface="方正姚体" panose="02010601030101010101" pitchFamily="2" charset="-122"/>
                <a:ea typeface="方正姚体" panose="02010601030101010101" pitchFamily="2" charset="-122"/>
              </a:rPr>
              <a:t>语言编写</a:t>
            </a:r>
            <a:r>
              <a:rPr lang="en-US" altLang="zh-CN" dirty="0">
                <a:latin typeface="方正姚体" panose="02010601030101010101" pitchFamily="2" charset="-122"/>
                <a:ea typeface="方正姚体" panose="02010601030101010101" pitchFamily="2" charset="-122"/>
              </a:rPr>
              <a:t>UMAT</a:t>
            </a:r>
            <a:r>
              <a:rPr lang="zh-CN" altLang="zh-CN" dirty="0">
                <a:latin typeface="方正姚体" panose="02010601030101010101" pitchFamily="2" charset="-122"/>
                <a:ea typeface="方正姚体" panose="02010601030101010101" pitchFamily="2" charset="-122"/>
              </a:rPr>
              <a:t>子程序</a:t>
            </a:r>
            <a:r>
              <a:rPr lang="zh-CN" altLang="zh-CN" dirty="0" smtClean="0">
                <a:latin typeface="方正姚体" panose="02010601030101010101" pitchFamily="2" charset="-122"/>
                <a:ea typeface="方正姚体" panose="02010601030101010101" pitchFamily="2" charset="-122"/>
              </a:rPr>
              <a:t>，</a:t>
            </a:r>
            <a:r>
              <a:rPr lang="zh-CN" altLang="en-US" dirty="0" smtClean="0">
                <a:latin typeface="方正姚体" panose="02010601030101010101" pitchFamily="2" charset="-122"/>
                <a:ea typeface="方正姚体" panose="02010601030101010101" pitchFamily="2" charset="-122"/>
              </a:rPr>
              <a:t>将渐进损伤模型和有限元计算结合</a:t>
            </a:r>
            <a:r>
              <a:rPr lang="zh-CN" altLang="zh-CN" dirty="0" smtClean="0">
                <a:latin typeface="方正姚体" panose="02010601030101010101" pitchFamily="2" charset="-122"/>
                <a:ea typeface="方正姚体" panose="02010601030101010101" pitchFamily="2" charset="-122"/>
              </a:rPr>
              <a:t>。将</a:t>
            </a:r>
            <a:r>
              <a:rPr lang="zh-CN" altLang="zh-CN" dirty="0">
                <a:solidFill>
                  <a:srgbClr val="FF0000"/>
                </a:solidFill>
                <a:latin typeface="方正姚体" panose="02010601030101010101" pitchFamily="2" charset="-122"/>
                <a:ea typeface="方正姚体" panose="02010601030101010101" pitchFamily="2" charset="-122"/>
              </a:rPr>
              <a:t>不同铺层</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不同孔径</a:t>
            </a:r>
            <a:r>
              <a:rPr lang="zh-CN" altLang="zh-CN" dirty="0">
                <a:latin typeface="方正姚体" panose="02010601030101010101" pitchFamily="2" charset="-122"/>
                <a:ea typeface="方正姚体" panose="02010601030101010101" pitchFamily="2" charset="-122"/>
              </a:rPr>
              <a:t>的</a:t>
            </a:r>
            <a:r>
              <a:rPr lang="zh-CN" altLang="zh-CN" dirty="0">
                <a:solidFill>
                  <a:srgbClr val="FF0000"/>
                </a:solidFill>
                <a:latin typeface="方正姚体" panose="02010601030101010101" pitchFamily="2" charset="-122"/>
                <a:ea typeface="方正姚体" panose="02010601030101010101" pitchFamily="2" charset="-122"/>
              </a:rPr>
              <a:t>大开孔复合材料层合板</a:t>
            </a:r>
            <a:r>
              <a:rPr lang="zh-CN" altLang="zh-CN" dirty="0">
                <a:latin typeface="方正姚体" panose="02010601030101010101" pitchFamily="2" charset="-122"/>
                <a:ea typeface="方正姚体" panose="02010601030101010101" pitchFamily="2" charset="-122"/>
              </a:rPr>
              <a:t>在单向拉伸载荷下损伤的计算结果和实验结果进行对比，准确地</a:t>
            </a:r>
            <a:r>
              <a:rPr lang="zh-CN" altLang="zh-CN" dirty="0">
                <a:solidFill>
                  <a:srgbClr val="FF0000"/>
                </a:solidFill>
                <a:latin typeface="方正姚体" panose="02010601030101010101" pitchFamily="2" charset="-122"/>
                <a:ea typeface="方正姚体" panose="02010601030101010101" pitchFamily="2" charset="-122"/>
              </a:rPr>
              <a:t>预测</a:t>
            </a:r>
            <a:r>
              <a:rPr lang="zh-CN" altLang="zh-CN" dirty="0">
                <a:latin typeface="方正姚体" panose="02010601030101010101" pitchFamily="2" charset="-122"/>
                <a:ea typeface="方正姚体" panose="02010601030101010101" pitchFamily="2" charset="-122"/>
              </a:rPr>
              <a:t>了各铺层层合板的</a:t>
            </a:r>
            <a:r>
              <a:rPr lang="zh-CN" altLang="zh-CN" dirty="0">
                <a:solidFill>
                  <a:srgbClr val="FF0000"/>
                </a:solidFill>
                <a:latin typeface="方正姚体" panose="02010601030101010101" pitchFamily="2" charset="-122"/>
                <a:ea typeface="方正姚体" panose="02010601030101010101" pitchFamily="2" charset="-122"/>
              </a:rPr>
              <a:t>极限载荷以及脆性断裂的特性</a:t>
            </a:r>
            <a:r>
              <a:rPr lang="zh-CN" altLang="zh-CN" dirty="0">
                <a:latin typeface="方正姚体" panose="02010601030101010101" pitchFamily="2" charset="-122"/>
                <a:ea typeface="方正姚体" panose="02010601030101010101" pitchFamily="2" charset="-122"/>
              </a:rPr>
              <a:t>，并实现了层合板从出现</a:t>
            </a:r>
            <a:r>
              <a:rPr lang="zh-CN" altLang="zh-CN" dirty="0">
                <a:solidFill>
                  <a:srgbClr val="FF0000"/>
                </a:solidFill>
                <a:latin typeface="方正姚体" panose="02010601030101010101" pitchFamily="2" charset="-122"/>
                <a:ea typeface="方正姚体" panose="02010601030101010101" pitchFamily="2" charset="-122"/>
              </a:rPr>
              <a:t>初始失效到彻底失效的全过程</a:t>
            </a:r>
            <a:r>
              <a:rPr lang="zh-CN" altLang="zh-CN" dirty="0">
                <a:latin typeface="方正姚体" panose="02010601030101010101" pitchFamily="2" charset="-122"/>
                <a:ea typeface="方正姚体" panose="02010601030101010101" pitchFamily="2" charset="-122"/>
              </a:rPr>
              <a:t>的模拟，深入探究了不同铺层层合板的损伤演化的</a:t>
            </a:r>
            <a:r>
              <a:rPr lang="zh-CN" altLang="zh-CN" dirty="0">
                <a:solidFill>
                  <a:srgbClr val="FF0000"/>
                </a:solidFill>
                <a:latin typeface="方正姚体" panose="02010601030101010101" pitchFamily="2" charset="-122"/>
                <a:ea typeface="方正姚体" panose="02010601030101010101" pitchFamily="2" charset="-122"/>
              </a:rPr>
              <a:t>破坏机理</a:t>
            </a:r>
            <a:r>
              <a:rPr lang="zh-CN" altLang="zh-CN" dirty="0">
                <a:latin typeface="方正姚体" panose="02010601030101010101" pitchFamily="2" charset="-122"/>
                <a:ea typeface="方正姚体" panose="02010601030101010101" pitchFamily="2" charset="-122"/>
              </a:rPr>
              <a:t>，同时也验证了本文计算方法的</a:t>
            </a:r>
            <a:r>
              <a:rPr lang="zh-CN" altLang="zh-CN" dirty="0">
                <a:solidFill>
                  <a:srgbClr val="FF0000"/>
                </a:solidFill>
                <a:latin typeface="方正姚体" panose="02010601030101010101" pitchFamily="2" charset="-122"/>
                <a:ea typeface="方正姚体" panose="02010601030101010101" pitchFamily="2" charset="-122"/>
              </a:rPr>
              <a:t>准确性</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可靠性</a:t>
            </a:r>
            <a:r>
              <a:rPr lang="zh-CN" altLang="zh-CN" dirty="0">
                <a:latin typeface="方正姚体" panose="02010601030101010101" pitchFamily="2" charset="-122"/>
                <a:ea typeface="方正姚体" panose="02010601030101010101" pitchFamily="2" charset="-122"/>
              </a:rPr>
              <a:t>。</a:t>
            </a:r>
          </a:p>
          <a:p>
            <a:endParaRPr lang="zh-CN" altLang="en-US" dirty="0">
              <a:latin typeface="方正姚体" panose="02010601030101010101" pitchFamily="2" charset="-122"/>
              <a:ea typeface="方正姚体" panose="02010601030101010101" pitchFamily="2" charset="-122"/>
            </a:endParaRPr>
          </a:p>
        </p:txBody>
      </p:sp>
      <p:sp>
        <p:nvSpPr>
          <p:cNvPr id="12" name="灯片编号占位符 11"/>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a:p>
        </p:txBody>
      </p: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5001369"/>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本文</a:t>
            </a:r>
            <a:r>
              <a:rPr lang="zh-CN" altLang="en-US" sz="2200" dirty="0">
                <a:latin typeface="宋体" panose="02010600030101010101" pitchFamily="2" charset="-122"/>
                <a:ea typeface="宋体" panose="02010600030101010101" pitchFamily="2" charset="-122"/>
              </a:rPr>
              <a:t>针对复合材料层合板的损伤研究重点在于面内的损伤，并没有考虑到层间的</a:t>
            </a:r>
            <a:r>
              <a:rPr lang="zh-CN" altLang="en-US" sz="2200" b="1" dirty="0">
                <a:solidFill>
                  <a:srgbClr val="0000FF"/>
                </a:solidFill>
                <a:latin typeface="宋体" panose="02010600030101010101" pitchFamily="2" charset="-122"/>
                <a:ea typeface="宋体" panose="02010600030101010101" pitchFamily="2" charset="-122"/>
              </a:rPr>
              <a:t>分层现象</a:t>
            </a:r>
            <a:r>
              <a:rPr lang="zh-CN" altLang="en-US" sz="2200" dirty="0">
                <a:latin typeface="宋体" panose="02010600030101010101" pitchFamily="2" charset="-122"/>
                <a:ea typeface="宋体" panose="02010600030101010101" pitchFamily="2" charset="-122"/>
              </a:rPr>
              <a:t>。而这种破坏形式在实际工程中是不可避免的，计算的模型也必将更加</a:t>
            </a:r>
            <a:r>
              <a:rPr lang="zh-CN" altLang="en-US" sz="2200" dirty="0" smtClean="0">
                <a:latin typeface="宋体" panose="02010600030101010101" pitchFamily="2" charset="-122"/>
                <a:ea typeface="宋体" panose="02010600030101010101" pitchFamily="2" charset="-122"/>
              </a:rPr>
              <a:t>复杂；</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实际</a:t>
            </a:r>
            <a:r>
              <a:rPr lang="zh-CN" altLang="en-US" sz="2200" dirty="0">
                <a:latin typeface="宋体" panose="02010600030101010101" pitchFamily="2" charset="-122"/>
                <a:ea typeface="宋体" panose="02010600030101010101" pitchFamily="2" charset="-122"/>
              </a:rPr>
              <a:t>应用中，</a:t>
            </a:r>
            <a:r>
              <a:rPr lang="zh-CN" altLang="en-US" sz="2200" b="1" dirty="0">
                <a:solidFill>
                  <a:srgbClr val="0000FF"/>
                </a:solidFill>
                <a:latin typeface="宋体" panose="02010600030101010101" pitchFamily="2" charset="-122"/>
                <a:ea typeface="宋体" panose="02010600030101010101" pitchFamily="2" charset="-122"/>
              </a:rPr>
              <a:t>加载的方式</a:t>
            </a:r>
            <a:r>
              <a:rPr lang="zh-CN" altLang="en-US" sz="2200" dirty="0">
                <a:latin typeface="宋体" panose="02010600030101010101" pitchFamily="2" charset="-122"/>
                <a:ea typeface="宋体" panose="02010600030101010101" pitchFamily="2" charset="-122"/>
              </a:rPr>
              <a:t>必定更加复杂。因此，可以采用本文的数值模拟模型进一步研究双向拉伸载荷或者压缩载荷下大开孔复合材料的损伤情况。</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zh-CN" sz="2200" dirty="0" smtClean="0"/>
              <a:t>在</a:t>
            </a:r>
            <a:r>
              <a:rPr lang="zh-CN" altLang="zh-CN" sz="2200" dirty="0"/>
              <a:t>大开孔复合材料层合板的拉伸实验中，我们同时发现了孔边的</a:t>
            </a:r>
            <a:r>
              <a:rPr lang="zh-CN" altLang="zh-CN" sz="2200" b="1" dirty="0">
                <a:solidFill>
                  <a:srgbClr val="0000FF"/>
                </a:solidFill>
              </a:rPr>
              <a:t>局部屈曲</a:t>
            </a:r>
            <a:r>
              <a:rPr lang="zh-CN" altLang="zh-CN" sz="2200" dirty="0"/>
              <a:t>的现象。屈曲是复合材料结构失稳的主要形式，对安全性有着重要的意义。因此，可以同时考虑屈曲失稳和强度破坏的影响，对大开孔复合材料层合板的力学特性和失效机理进行更全面的研究。</a:t>
            </a:r>
          </a:p>
          <a:p>
            <a:pPr marL="342900" indent="-342900">
              <a:lnSpc>
                <a:spcPct val="150000"/>
              </a:lnSpc>
              <a:buClr>
                <a:srgbClr val="0000FF"/>
              </a:buClr>
              <a:buSzPct val="80000"/>
              <a:buFont typeface="Wingdings" panose="05000000000000000000" pitchFamily="2" charset="2"/>
              <a:buChar char="u"/>
            </a:pPr>
            <a:endParaRPr lang="zh-CN" altLang="zh-CN" sz="22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硕士期间</a:t>
            </a:r>
            <a:r>
              <a:rPr lang="zh-CN" altLang="en-US" sz="2000" dirty="0">
                <a:latin typeface="Arial" panose="020B0604020202020204" pitchFamily="34" charset="0"/>
                <a:ea typeface="黑体" pitchFamily="2" charset="-122"/>
                <a:cs typeface="Arial" panose="020B0604020202020204" pitchFamily="34" charset="0"/>
              </a:rPr>
              <a:t>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4021" y="1628800"/>
            <a:ext cx="8135938" cy="307777"/>
          </a:xfrm>
          <a:prstGeom prst="rect">
            <a:avLst/>
          </a:prstGeom>
        </p:spPr>
        <p:txBody>
          <a:bodyPr>
            <a:spAutoFit/>
          </a:bodyPr>
          <a:lstStyle/>
          <a:p>
            <a:r>
              <a:rPr lang="en-US" altLang="zh-CN" sz="1400" b="1" dirty="0"/>
              <a:t>[1</a:t>
            </a:r>
            <a:r>
              <a:rPr lang="en-US" altLang="zh-CN" sz="1400" b="1" dirty="0" smtClean="0"/>
              <a:t>] </a:t>
            </a:r>
            <a:r>
              <a:rPr lang="zh-CN" altLang="en-US" sz="1400" dirty="0" smtClean="0"/>
              <a:t>陈建霖</a:t>
            </a:r>
            <a:r>
              <a:rPr lang="en-US" altLang="zh-CN" sz="1400" dirty="0"/>
              <a:t>, </a:t>
            </a:r>
            <a:r>
              <a:rPr lang="zh-CN" altLang="en-US" sz="1400" dirty="0"/>
              <a:t>励争</a:t>
            </a:r>
            <a:r>
              <a:rPr lang="en-US" altLang="zh-CN" sz="1400" dirty="0"/>
              <a:t>, </a:t>
            </a:r>
            <a:r>
              <a:rPr lang="zh-CN" altLang="en-US" sz="1400" b="1" dirty="0"/>
              <a:t>储鹏程</a:t>
            </a:r>
            <a:r>
              <a:rPr lang="en-US" altLang="zh-CN" sz="1400" dirty="0"/>
              <a:t>. </a:t>
            </a:r>
            <a:r>
              <a:rPr lang="zh-CN" altLang="en-US" sz="1400" dirty="0"/>
              <a:t>大开口复合材料层合板强度破坏研究</a:t>
            </a:r>
            <a:r>
              <a:rPr lang="en-US" altLang="zh-CN" sz="1400" dirty="0"/>
              <a:t>[J]. </a:t>
            </a:r>
            <a:r>
              <a:rPr lang="zh-CN" altLang="en-US" sz="1400" dirty="0"/>
              <a:t>力学学报</a:t>
            </a:r>
            <a:r>
              <a:rPr lang="en-US" altLang="zh-CN" sz="1400" dirty="0"/>
              <a:t>, 2016, 48(6):1326-1333</a:t>
            </a:r>
            <a:r>
              <a:rPr lang="en-US" altLang="zh-CN" sz="1400" dirty="0" smtClean="0"/>
              <a:t>.</a:t>
            </a:r>
            <a:endParaRPr lang="zh-CN" altLang="zh-CN" sz="1400" dirty="0"/>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32</a:t>
            </a:fld>
            <a:endParaRPr lang="en-US" altLang="zh-CN"/>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33</a:t>
            </a:fld>
            <a:endParaRPr lang="en-US" altLang="zh-CN"/>
          </a:p>
        </p:txBody>
      </p:sp>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29" name="上箭头 28"/>
          <p:cNvSpPr/>
          <p:nvPr/>
        </p:nvSpPr>
        <p:spPr>
          <a:xfrm>
            <a:off x="84706" y="1393349"/>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30" name="直接连接符 29"/>
          <p:cNvCxnSpPr/>
          <p:nvPr/>
        </p:nvCxnSpPr>
        <p:spPr>
          <a:xfrm>
            <a:off x="357158" y="1083190"/>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形状 30"/>
          <p:cNvSpPr/>
          <p:nvPr/>
        </p:nvSpPr>
        <p:spPr>
          <a:xfrm>
            <a:off x="1805389" y="3001440"/>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椭圆 31"/>
          <p:cNvSpPr/>
          <p:nvPr/>
        </p:nvSpPr>
        <p:spPr>
          <a:xfrm>
            <a:off x="2785924" y="4685543"/>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p:nvPr/>
        </p:nvSpPr>
        <p:spPr>
          <a:xfrm>
            <a:off x="4225826" y="4005130"/>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椭圆 33"/>
          <p:cNvSpPr/>
          <p:nvPr/>
        </p:nvSpPr>
        <p:spPr>
          <a:xfrm>
            <a:off x="6129302" y="3586832"/>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4"/>
          <p:cNvSpPr/>
          <p:nvPr/>
        </p:nvSpPr>
        <p:spPr>
          <a:xfrm>
            <a:off x="596359" y="204458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37" name="TextBox 24"/>
          <p:cNvSpPr txBox="1"/>
          <p:nvPr/>
        </p:nvSpPr>
        <p:spPr>
          <a:xfrm>
            <a:off x="634346" y="1736012"/>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38" name="上箭头 37"/>
          <p:cNvSpPr/>
          <p:nvPr/>
        </p:nvSpPr>
        <p:spPr>
          <a:xfrm rot="10800000">
            <a:off x="1825147" y="5238564"/>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61"/>
          <p:cNvSpPr txBox="1"/>
          <p:nvPr/>
        </p:nvSpPr>
        <p:spPr>
          <a:xfrm>
            <a:off x="2336800" y="5637954"/>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5143148"/>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图片 40"/>
          <p:cNvPicPr>
            <a:picLocks noChangeAspect="1"/>
          </p:cNvPicPr>
          <p:nvPr/>
        </p:nvPicPr>
        <p:blipFill>
          <a:blip r:embed="rId4"/>
          <a:stretch>
            <a:fillRect/>
          </a:stretch>
        </p:blipFill>
        <p:spPr>
          <a:xfrm rot="19543914">
            <a:off x="430966" y="3740101"/>
            <a:ext cx="1800000" cy="1370122"/>
          </a:xfrm>
          <a:prstGeom prst="rect">
            <a:avLst/>
          </a:prstGeom>
        </p:spPr>
      </p:pic>
      <p:pic>
        <p:nvPicPr>
          <p:cNvPr id="65" name="图片 64"/>
          <p:cNvPicPr>
            <a:picLocks noChangeAspect="1"/>
          </p:cNvPicPr>
          <p:nvPr/>
        </p:nvPicPr>
        <p:blipFill rotWithShape="1">
          <a:blip r:embed="rId5"/>
          <a:srcRect l="10567" r="6655"/>
          <a:stretch>
            <a:fillRect/>
          </a:stretch>
        </p:blipFill>
        <p:spPr>
          <a:xfrm>
            <a:off x="6485669" y="4949065"/>
            <a:ext cx="1800000" cy="1288794"/>
          </a:xfrm>
          <a:prstGeom prst="rect">
            <a:avLst/>
          </a:prstGeom>
        </p:spPr>
      </p:pic>
      <p:pic>
        <p:nvPicPr>
          <p:cNvPr id="67"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492389"/>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827982"/>
            <a:ext cx="2578385" cy="1300912"/>
          </a:xfrm>
          <a:prstGeom prst="rect">
            <a:avLst/>
          </a:prstGeom>
          <a:noFill/>
        </p:spPr>
      </p:pic>
      <p:pic>
        <p:nvPicPr>
          <p:cNvPr id="69"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227595" y="2337460"/>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4</a:t>
            </a:fld>
            <a:endParaRPr lang="en-US" altLang="zh-CN"/>
          </a:p>
        </p:txBody>
      </p:sp>
    </p:spTree>
    <p:extLst>
      <p:ext uri="{BB962C8B-B14F-4D97-AF65-F5344CB8AC3E}">
        <p14:creationId xmlns:p14="http://schemas.microsoft.com/office/powerpoint/2010/main" val="347619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en-US" sz="3000" dirty="0" smtClean="0">
                <a:latin typeface="+mn-lt"/>
                <a:ea typeface="黑体" panose="02010609060101010101" pitchFamily="49" charset="-122"/>
                <a:cs typeface="Times New Roman" panose="02020603050405020304" pitchFamily="18" charset="0"/>
              </a:rPr>
              <a:t>开孔复合材料层合板的破坏理论</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4" name="TextBox 17"/>
          <p:cNvSpPr txBox="1"/>
          <p:nvPr/>
        </p:nvSpPr>
        <p:spPr>
          <a:xfrm>
            <a:off x="1727665" y="1466692"/>
            <a:ext cx="1573341"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点应力法（</a:t>
            </a:r>
            <a:r>
              <a:rPr lang="en-US" altLang="zh-CN" sz="1400" dirty="0" smtClean="0"/>
              <a:t>point stress method</a:t>
            </a:r>
            <a:r>
              <a:rPr lang="zh-CN" altLang="en-US" sz="1400" dirty="0" smtClean="0"/>
              <a:t>） </a:t>
            </a:r>
            <a:endParaRPr lang="zh-CN" altLang="en-US" sz="1400" dirty="0"/>
          </a:p>
        </p:txBody>
      </p:sp>
      <p:sp>
        <p:nvSpPr>
          <p:cNvPr id="25" name="TextBox 18"/>
          <p:cNvSpPr txBox="1"/>
          <p:nvPr/>
        </p:nvSpPr>
        <p:spPr>
          <a:xfrm>
            <a:off x="1718142" y="4770113"/>
            <a:ext cx="1671955"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渐进损伤模型（</a:t>
            </a:r>
            <a:r>
              <a:rPr lang="en-US" altLang="zh-CN" sz="1400" dirty="0"/>
              <a:t>progressive</a:t>
            </a:r>
            <a:r>
              <a:rPr lang="en-US" altLang="zh-CN" sz="1400" dirty="0" smtClean="0"/>
              <a:t> </a:t>
            </a:r>
            <a:r>
              <a:rPr lang="en-US" altLang="zh-CN" sz="1400" dirty="0"/>
              <a:t>damage </a:t>
            </a:r>
            <a:r>
              <a:rPr lang="en-US" altLang="zh-CN" sz="1400" dirty="0" smtClean="0"/>
              <a:t>model</a:t>
            </a:r>
            <a:r>
              <a:rPr lang="zh-CN" altLang="en-US" sz="1400" dirty="0" smtClean="0"/>
              <a:t>）</a:t>
            </a:r>
            <a:endParaRPr lang="en-US" altLang="zh-CN" sz="1400" dirty="0"/>
          </a:p>
        </p:txBody>
      </p:sp>
      <p:sp>
        <p:nvSpPr>
          <p:cNvPr id="31" name="文本框 30"/>
          <p:cNvSpPr txBox="1"/>
          <p:nvPr/>
        </p:nvSpPr>
        <p:spPr>
          <a:xfrm>
            <a:off x="3317461" y="142904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32" name="文本框 31"/>
          <p:cNvSpPr txBox="1"/>
          <p:nvPr/>
        </p:nvSpPr>
        <p:spPr>
          <a:xfrm>
            <a:off x="3773214" y="4446578"/>
            <a:ext cx="2816644" cy="584775"/>
          </a:xfrm>
          <a:prstGeom prst="rect">
            <a:avLst/>
          </a:prstGeom>
          <a:noFill/>
        </p:spPr>
        <p:txBody>
          <a:bodyPr wrap="square" rtlCol="0" anchor="t">
            <a:spAutoFit/>
          </a:bodyPr>
          <a:lstStyle/>
          <a:p>
            <a:r>
              <a:rPr lang="en-US" altLang="zh-CN" sz="1600" dirty="0">
                <a:latin typeface="Times New Roman" panose="02020603050405020304" pitchFamily="18" charset="0"/>
                <a:cs typeface="Times New Roman" panose="02020603050405020304" pitchFamily="18" charset="0"/>
              </a:rPr>
              <a:t>Ochoa O </a:t>
            </a:r>
            <a:r>
              <a:rPr lang="en-US" altLang="zh-CN" sz="1600" dirty="0" err="1">
                <a:latin typeface="Times New Roman" panose="02020603050405020304" pitchFamily="18" charset="0"/>
                <a:cs typeface="Times New Roman" panose="02020603050405020304" pitchFamily="18" charset="0"/>
              </a:rPr>
              <a:t>O</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Reddy </a:t>
            </a:r>
          </a:p>
          <a:p>
            <a:r>
              <a:rPr lang="en-US" altLang="zh-CN" sz="1600" dirty="0" smtClean="0">
                <a:latin typeface="Times New Roman" panose="02020603050405020304" pitchFamily="18" charset="0"/>
                <a:cs typeface="Times New Roman" panose="02020603050405020304" pitchFamily="18" charset="0"/>
              </a:rPr>
              <a:t>J N,1992</a:t>
            </a:r>
            <a:endParaRPr lang="en-US" altLang="zh-CN" sz="1600" dirty="0" smtClean="0">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3806056" y="5466389"/>
            <a:ext cx="2540000" cy="33718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P. Maim</a:t>
            </a:r>
            <a:r>
              <a:rPr lang="en-US" altLang="zh-CN" sz="16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523873" y="465313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41" name="图片 40"/>
          <p:cNvPicPr>
            <a:picLocks noChangeAspect="1"/>
          </p:cNvPicPr>
          <p:nvPr/>
        </p:nvPicPr>
        <p:blipFill>
          <a:blip r:embed="rId4"/>
          <a:stretch>
            <a:fillRect/>
          </a:stretch>
        </p:blipFill>
        <p:spPr>
          <a:xfrm>
            <a:off x="5592748" y="1193742"/>
            <a:ext cx="2933760" cy="1476295"/>
          </a:xfrm>
          <a:prstGeom prst="rect">
            <a:avLst/>
          </a:prstGeom>
        </p:spPr>
      </p:pic>
      <p:sp>
        <p:nvSpPr>
          <p:cNvPr id="80" name="TextBox 17"/>
          <p:cNvSpPr txBox="1"/>
          <p:nvPr/>
        </p:nvSpPr>
        <p:spPr>
          <a:xfrm>
            <a:off x="1713916" y="3434240"/>
            <a:ext cx="1404157"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损伤区域</a:t>
            </a:r>
            <a:r>
              <a:rPr lang="zh-CN" altLang="en-US" sz="1400" dirty="0"/>
              <a:t>模型</a:t>
            </a:r>
            <a:r>
              <a:rPr lang="zh-CN" altLang="en-US" sz="1400" dirty="0" smtClean="0"/>
              <a:t>（</a:t>
            </a:r>
            <a:r>
              <a:rPr lang="en-US" altLang="zh-CN" sz="1400" dirty="0" smtClean="0"/>
              <a:t>Damage </a:t>
            </a:r>
            <a:r>
              <a:rPr lang="en-US" altLang="zh-CN" sz="1400" dirty="0"/>
              <a:t>zone model</a:t>
            </a:r>
            <a:r>
              <a:rPr lang="zh-CN" altLang="en-US" sz="1400" dirty="0" smtClean="0"/>
              <a:t>） </a:t>
            </a:r>
            <a:endParaRPr lang="zh-CN" altLang="en-US" sz="1400" dirty="0"/>
          </a:p>
        </p:txBody>
      </p:sp>
      <p:sp>
        <p:nvSpPr>
          <p:cNvPr id="88" name="TextBox 17"/>
          <p:cNvSpPr txBox="1"/>
          <p:nvPr/>
        </p:nvSpPr>
        <p:spPr>
          <a:xfrm>
            <a:off x="1727666" y="2635132"/>
            <a:ext cx="1680442"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a:t>平均</a:t>
            </a:r>
            <a:r>
              <a:rPr lang="zh-CN" altLang="en-US" sz="1400" dirty="0" smtClean="0"/>
              <a:t>应力法（</a:t>
            </a:r>
            <a:r>
              <a:rPr lang="en-US" altLang="zh-CN" sz="1400" dirty="0" smtClean="0"/>
              <a:t>point stress method</a:t>
            </a:r>
            <a:r>
              <a:rPr lang="zh-CN" altLang="en-US" sz="1400" dirty="0" smtClean="0"/>
              <a:t>） </a:t>
            </a:r>
            <a:endParaRPr lang="zh-CN" altLang="en-US" sz="1400" dirty="0"/>
          </a:p>
        </p:txBody>
      </p:sp>
      <p:sp>
        <p:nvSpPr>
          <p:cNvPr id="90" name="文本框 89"/>
          <p:cNvSpPr txBox="1"/>
          <p:nvPr/>
        </p:nvSpPr>
        <p:spPr>
          <a:xfrm>
            <a:off x="3472160" y="257478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91" name="左大括号 90"/>
          <p:cNvSpPr/>
          <p:nvPr/>
        </p:nvSpPr>
        <p:spPr>
          <a:xfrm>
            <a:off x="1470058" y="175237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96" name="TextBox 17"/>
          <p:cNvSpPr txBox="1"/>
          <p:nvPr/>
        </p:nvSpPr>
        <p:spPr>
          <a:xfrm>
            <a:off x="36992" y="2081873"/>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解析破坏理论 </a:t>
            </a:r>
            <a:endParaRPr lang="zh-CN" altLang="en-US" sz="1400" dirty="0"/>
          </a:p>
        </p:txBody>
      </p:sp>
      <p:sp>
        <p:nvSpPr>
          <p:cNvPr id="97" name="TextBox 17"/>
          <p:cNvSpPr txBox="1"/>
          <p:nvPr/>
        </p:nvSpPr>
        <p:spPr>
          <a:xfrm>
            <a:off x="67845" y="433950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数值破坏理论 </a:t>
            </a:r>
            <a:endParaRPr lang="zh-CN" altLang="en-US" sz="1400" dirty="0"/>
          </a:p>
        </p:txBody>
      </p:sp>
      <p:sp>
        <p:nvSpPr>
          <p:cNvPr id="98" name="左大括号 97"/>
          <p:cNvSpPr/>
          <p:nvPr/>
        </p:nvSpPr>
        <p:spPr>
          <a:xfrm>
            <a:off x="1464624" y="397101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99" name="图片 98"/>
          <p:cNvPicPr/>
          <p:nvPr/>
        </p:nvPicPr>
        <p:blipFill>
          <a:blip r:embed="rId5">
            <a:extLst>
              <a:ext uri="{28A0092B-C50C-407E-A947-70E740481C1C}">
                <a14:useLocalDpi xmlns:a14="http://schemas.microsoft.com/office/drawing/2010/main" val="0"/>
              </a:ext>
            </a:extLst>
          </a:blip>
          <a:stretch>
            <a:fillRect/>
          </a:stretch>
        </p:blipFill>
        <p:spPr>
          <a:xfrm>
            <a:off x="5614122" y="2680124"/>
            <a:ext cx="2946396" cy="1239783"/>
          </a:xfrm>
          <a:prstGeom prst="rect">
            <a:avLst/>
          </a:prstGeom>
        </p:spPr>
      </p:pic>
      <p:sp>
        <p:nvSpPr>
          <p:cNvPr id="2" name="矩形 1"/>
          <p:cNvSpPr/>
          <p:nvPr/>
        </p:nvSpPr>
        <p:spPr>
          <a:xfrm>
            <a:off x="3148925" y="3573010"/>
            <a:ext cx="1927131" cy="369332"/>
          </a:xfrm>
          <a:prstGeom prst="rect">
            <a:avLst/>
          </a:prstGeom>
        </p:spPr>
        <p:txBody>
          <a:bodyPr wrap="none">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Aronsson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1993</a:t>
            </a:r>
            <a:endParaRPr lang="zh-CN" altLang="en-US"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6"/>
          <a:stretch>
            <a:fillRect/>
          </a:stretch>
        </p:blipFill>
        <p:spPr>
          <a:xfrm>
            <a:off x="5760454" y="3929994"/>
            <a:ext cx="3164840" cy="2862580"/>
          </a:xfrm>
          <a:prstGeom prst="rect">
            <a:avLst/>
          </a:prstGeom>
        </p:spPr>
      </p:pic>
      <p:sp>
        <p:nvSpPr>
          <p:cNvPr id="101" name="TextBox 7"/>
          <p:cNvSpPr txBox="1"/>
          <p:nvPr/>
        </p:nvSpPr>
        <p:spPr>
          <a:xfrm>
            <a:off x="435555" y="5887979"/>
            <a:ext cx="4471858"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解析的理论并不适用于大开孔这种复杂的结构；如何预测大开口层合板的极限载荷和</a:t>
            </a:r>
            <a:r>
              <a:rPr lang="zh-CN" altLang="en-US" b="1" kern="0" dirty="0" smtClean="0">
                <a:solidFill>
                  <a:srgbClr val="FF0000"/>
                </a:solidFill>
                <a:latin typeface="Lucida Sans Unicode"/>
                <a:ea typeface="黑体" panose="02010609060101010101" pitchFamily="49" charset="-122"/>
              </a:rPr>
              <a:t>失效过程</a:t>
            </a:r>
            <a:r>
              <a:rPr lang="zh-CN" altLang="en-US" kern="0" dirty="0">
                <a:solidFill>
                  <a:srgbClr val="FF0000"/>
                </a:solidFill>
                <a:latin typeface="Lucida Sans Unicode"/>
                <a:ea typeface="黑体" panose="02010609060101010101" pitchFamily="49" charset="-122"/>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5</a:t>
            </a:fld>
            <a:endParaRPr lang="en-US" altLang="zh-CN"/>
          </a:p>
        </p:txBody>
      </p:sp>
    </p:spTree>
    <p:custDataLst>
      <p:tags r:id="rId1"/>
    </p:custDataLst>
    <p:extLst>
      <p:ext uri="{BB962C8B-B14F-4D97-AF65-F5344CB8AC3E}">
        <p14:creationId xmlns:p14="http://schemas.microsoft.com/office/powerpoint/2010/main" val="337380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复合材料的强度准则和退化模型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3" name="TextBox 7"/>
          <p:cNvSpPr txBox="1"/>
          <p:nvPr/>
        </p:nvSpPr>
        <p:spPr>
          <a:xfrm>
            <a:off x="1710394" y="3987149"/>
            <a:ext cx="1672590"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层折减方法（</a:t>
            </a:r>
            <a:r>
              <a:rPr sz="1400" dirty="0" smtClean="0"/>
              <a:t>ply-discount method</a:t>
            </a:r>
            <a:r>
              <a:rPr lang="zh-CN" altLang="en-US" sz="1400" dirty="0" smtClean="0"/>
              <a:t>）</a:t>
            </a:r>
            <a:r>
              <a:rPr sz="1400" dirty="0" smtClean="0"/>
              <a:t> </a:t>
            </a:r>
            <a:endParaRPr lang="en-US" sz="1200" b="0" dirty="0" smtClean="0"/>
          </a:p>
        </p:txBody>
      </p:sp>
      <p:sp>
        <p:nvSpPr>
          <p:cNvPr id="25" name="TextBox 18"/>
          <p:cNvSpPr txBox="1"/>
          <p:nvPr/>
        </p:nvSpPr>
        <p:spPr>
          <a:xfrm>
            <a:off x="1688499" y="4942697"/>
            <a:ext cx="1677374"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连续损伤模型（</a:t>
            </a:r>
            <a:r>
              <a:rPr lang="en-US" altLang="zh-CN" sz="1400" dirty="0" smtClean="0"/>
              <a:t>continuum damage model</a:t>
            </a:r>
            <a:r>
              <a:rPr lang="zh-CN" altLang="en-US" sz="1400" dirty="0" smtClean="0"/>
              <a:t>）</a:t>
            </a:r>
            <a:endParaRPr lang="en-US" altLang="zh-CN" sz="1400" dirty="0"/>
          </a:p>
        </p:txBody>
      </p:sp>
      <p:sp>
        <p:nvSpPr>
          <p:cNvPr id="26" name="TextBox 24"/>
          <p:cNvSpPr txBox="1"/>
          <p:nvPr/>
        </p:nvSpPr>
        <p:spPr>
          <a:xfrm>
            <a:off x="3545651" y="3663623"/>
            <a:ext cx="2318385" cy="523220"/>
          </a:xfrm>
          <a:prstGeom prst="rect">
            <a:avLst/>
          </a:prstGeom>
          <a:noFill/>
        </p:spPr>
        <p:txBody>
          <a:bodyPr wrap="square" rtlCol="0">
            <a:spAutoFit/>
          </a:bodyPr>
          <a:lstStyle/>
          <a:p>
            <a:pPr algn="l"/>
            <a:r>
              <a:rPr lang="en-US" sz="1400" dirty="0">
                <a:latin typeface="Times New Roman" panose="02020603050405020304" pitchFamily="18" charset="0"/>
                <a:cs typeface="Times New Roman" panose="02020603050405020304" pitchFamily="18" charset="0"/>
                <a:sym typeface="+mn-ea"/>
              </a:rPr>
              <a:t>David </a:t>
            </a:r>
            <a:r>
              <a:rPr lang="en-US" sz="1400" dirty="0" smtClean="0">
                <a:latin typeface="Times New Roman" panose="02020603050405020304" pitchFamily="18" charset="0"/>
                <a:cs typeface="Times New Roman" panose="02020603050405020304" pitchFamily="18" charset="0"/>
                <a:sym typeface="+mn-ea"/>
              </a:rPr>
              <a:t>W.Sleight,1999</a:t>
            </a:r>
            <a:endParaRPr lang="en-US" sz="1400" b="0" dirty="0">
              <a:latin typeface="Times New Roman" panose="02020603050405020304" pitchFamily="18" charset="0"/>
              <a:cs typeface="Times New Roman" panose="02020603050405020304" pitchFamily="18" charset="0"/>
              <a:sym typeface="+mn-ea"/>
            </a:endParaRP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p:cNvPicPr>
            <a:picLocks noChangeAspect="1"/>
          </p:cNvPicPr>
          <p:nvPr/>
        </p:nvPicPr>
        <p:blipFill>
          <a:blip r:embed="rId4"/>
          <a:stretch>
            <a:fillRect/>
          </a:stretch>
        </p:blipFill>
        <p:spPr>
          <a:xfrm>
            <a:off x="6909959" y="3518716"/>
            <a:ext cx="2222823" cy="1670867"/>
          </a:xfrm>
          <a:prstGeom prst="rect">
            <a:avLst/>
          </a:prstGeom>
        </p:spPr>
      </p:pic>
      <p:sp>
        <p:nvSpPr>
          <p:cNvPr id="28" name="左大括号 27"/>
          <p:cNvSpPr/>
          <p:nvPr/>
        </p:nvSpPr>
        <p:spPr>
          <a:xfrm>
            <a:off x="3468323" y="3859791"/>
            <a:ext cx="124371" cy="653331"/>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9" name="TextBox 24"/>
          <p:cNvSpPr txBox="1"/>
          <p:nvPr/>
        </p:nvSpPr>
        <p:spPr>
          <a:xfrm>
            <a:off x="3586623" y="4367365"/>
            <a:ext cx="2318385" cy="523220"/>
          </a:xfrm>
          <a:prstGeom prst="rect">
            <a:avLst/>
          </a:prstGeom>
          <a:noFill/>
        </p:spPr>
        <p:txBody>
          <a:bodyPr wrap="square" rtlCol="0">
            <a:spAutoFit/>
          </a:bodyPr>
          <a:lstStyle/>
          <a:p>
            <a:pPr algn="l"/>
            <a:r>
              <a:rPr lang="en-US" sz="1400" b="0" dirty="0">
                <a:latin typeface="Times New Roman" panose="02020603050405020304" pitchFamily="18" charset="0"/>
                <a:cs typeface="Times New Roman" panose="02020603050405020304" pitchFamily="18" charset="0"/>
                <a:sym typeface="+mn-ea"/>
              </a:rPr>
              <a:t>Wang Danyong,2005</a:t>
            </a: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p:cNvSpPr txBox="1"/>
          <p:nvPr/>
        </p:nvSpPr>
        <p:spPr>
          <a:xfrm>
            <a:off x="3540277" y="4847262"/>
            <a:ext cx="1861407" cy="307777"/>
          </a:xfrm>
          <a:prstGeom prst="rect">
            <a:avLst/>
          </a:prstGeom>
          <a:noFill/>
        </p:spPr>
        <p:txBody>
          <a:bodyPr wrap="none" rtlCol="0" anchor="t">
            <a:spAutoFit/>
          </a:bodyPr>
          <a:lstStyle/>
          <a:p>
            <a:pPr algn="l"/>
            <a:r>
              <a:rPr lang="en-US" altLang="zh-CN" sz="1400" dirty="0" err="1">
                <a:latin typeface="Times New Roman" panose="02020603050405020304" pitchFamily="18" charset="0"/>
                <a:cs typeface="Times New Roman" panose="02020603050405020304" pitchFamily="18" charset="0"/>
                <a:sym typeface="+mn-ea"/>
              </a:rPr>
              <a:t>Ireneusz</a:t>
            </a:r>
            <a:r>
              <a:rPr lang="en-US" altLang="zh-CN" sz="1400" dirty="0">
                <a:latin typeface="Times New Roman" panose="02020603050405020304" pitchFamily="18" charset="0"/>
                <a:cs typeface="Times New Roman" panose="02020603050405020304" pitchFamily="18" charset="0"/>
                <a:sym typeface="+mn-ea"/>
              </a:rPr>
              <a:t> </a:t>
            </a:r>
            <a:r>
              <a:rPr lang="en-US" altLang="zh-CN" sz="1400" dirty="0" smtClean="0">
                <a:latin typeface="Times New Roman" panose="02020603050405020304" pitchFamily="18" charset="0"/>
                <a:cs typeface="Times New Roman" panose="02020603050405020304" pitchFamily="18" charset="0"/>
                <a:sym typeface="+mn-ea"/>
              </a:rPr>
              <a:t>Lapczyk,2007</a:t>
            </a:r>
          </a:p>
        </p:txBody>
      </p:sp>
      <p:sp>
        <p:nvSpPr>
          <p:cNvPr id="33" name="文本框 32"/>
          <p:cNvSpPr txBox="1"/>
          <p:nvPr/>
        </p:nvSpPr>
        <p:spPr>
          <a:xfrm>
            <a:off x="3555441" y="5453863"/>
            <a:ext cx="2540000" cy="307777"/>
          </a:xfrm>
          <a:prstGeom prst="rect">
            <a:avLst/>
          </a:prstGeom>
          <a:noFill/>
        </p:spPr>
        <p:txBody>
          <a:bodyPr wrap="square" rtlCol="0" anchor="t">
            <a:spAutoFit/>
          </a:bodyPr>
          <a:lstStyle/>
          <a:p>
            <a:r>
              <a:rPr lang="zh-CN" altLang="en-US" sz="1400" dirty="0">
                <a:latin typeface="Times New Roman" panose="02020603050405020304" pitchFamily="18" charset="0"/>
                <a:cs typeface="Times New Roman" panose="02020603050405020304" pitchFamily="18" charset="0"/>
              </a:rPr>
              <a:t>P. Maim</a:t>
            </a:r>
            <a:r>
              <a:rPr lang="en-US" altLang="zh-CN" sz="14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427399" y="5025732"/>
            <a:ext cx="136052" cy="585292"/>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6" name="图片 35"/>
          <p:cNvPicPr>
            <a:picLocks noChangeAspect="1"/>
          </p:cNvPicPr>
          <p:nvPr/>
        </p:nvPicPr>
        <p:blipFill rotWithShape="1">
          <a:blip r:embed="rId5"/>
          <a:srcRect l="2425" t="3106" r="3912" b="8790"/>
          <a:stretch>
            <a:fillRect/>
          </a:stretch>
        </p:blipFill>
        <p:spPr>
          <a:xfrm>
            <a:off x="7222772" y="5540935"/>
            <a:ext cx="1815229" cy="893208"/>
          </a:xfrm>
          <a:prstGeom prst="rect">
            <a:avLst/>
          </a:prstGeom>
        </p:spPr>
      </p:pic>
      <p:pic>
        <p:nvPicPr>
          <p:cNvPr id="37" name="图片 36"/>
          <p:cNvPicPr>
            <a:picLocks noChangeAspect="1"/>
          </p:cNvPicPr>
          <p:nvPr/>
        </p:nvPicPr>
        <p:blipFill>
          <a:blip r:embed="rId6"/>
          <a:stretch>
            <a:fillRect/>
          </a:stretch>
        </p:blipFill>
        <p:spPr>
          <a:xfrm>
            <a:off x="5224307" y="5370482"/>
            <a:ext cx="1998351" cy="1063661"/>
          </a:xfrm>
          <a:prstGeom prst="rect">
            <a:avLst/>
          </a:prstGeom>
        </p:spPr>
      </p:pic>
      <p:pic>
        <p:nvPicPr>
          <p:cNvPr id="38" name="图片 37"/>
          <p:cNvPicPr>
            <a:picLocks noChangeAspect="1"/>
          </p:cNvPicPr>
          <p:nvPr/>
        </p:nvPicPr>
        <p:blipFill>
          <a:blip r:embed="rId7"/>
          <a:stretch>
            <a:fillRect/>
          </a:stretch>
        </p:blipFill>
        <p:spPr>
          <a:xfrm>
            <a:off x="5302364" y="3683538"/>
            <a:ext cx="1478831" cy="1513492"/>
          </a:xfrm>
          <a:prstGeom prst="rect">
            <a:avLst/>
          </a:prstGeom>
        </p:spPr>
      </p:pic>
      <p:sp>
        <p:nvSpPr>
          <p:cNvPr id="46" name="左大括号 45"/>
          <p:cNvSpPr/>
          <p:nvPr/>
        </p:nvSpPr>
        <p:spPr>
          <a:xfrm>
            <a:off x="1451601" y="1481593"/>
            <a:ext cx="236897" cy="1582707"/>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47" name="TextBox 17"/>
          <p:cNvSpPr txBox="1"/>
          <p:nvPr/>
        </p:nvSpPr>
        <p:spPr>
          <a:xfrm>
            <a:off x="2622" y="2129921"/>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破坏强度准则 </a:t>
            </a:r>
            <a:endParaRPr lang="zh-CN" altLang="en-US" sz="1400" dirty="0"/>
          </a:p>
        </p:txBody>
      </p:sp>
      <p:sp>
        <p:nvSpPr>
          <p:cNvPr id="48" name="TextBox 17"/>
          <p:cNvSpPr txBox="1"/>
          <p:nvPr/>
        </p:nvSpPr>
        <p:spPr>
          <a:xfrm>
            <a:off x="35496" y="454302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材料退化模型 </a:t>
            </a:r>
            <a:endParaRPr lang="zh-CN" altLang="en-US" sz="1400" dirty="0"/>
          </a:p>
        </p:txBody>
      </p:sp>
      <p:sp>
        <p:nvSpPr>
          <p:cNvPr id="49" name="左大括号 48"/>
          <p:cNvSpPr/>
          <p:nvPr/>
        </p:nvSpPr>
        <p:spPr>
          <a:xfrm>
            <a:off x="1451601" y="414589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50" name="TextBox 7"/>
          <p:cNvSpPr txBox="1"/>
          <p:nvPr/>
        </p:nvSpPr>
        <p:spPr>
          <a:xfrm>
            <a:off x="1781651" y="130386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Tsai-Wu</a:t>
            </a:r>
            <a:r>
              <a:rPr lang="zh-CN" altLang="en-US" sz="1400" dirty="0" smtClean="0"/>
              <a:t>准则</a:t>
            </a:r>
            <a:endParaRPr lang="en-US" sz="1200" b="0" dirty="0" smtClean="0"/>
          </a:p>
        </p:txBody>
      </p:sp>
      <p:sp>
        <p:nvSpPr>
          <p:cNvPr id="51" name="TextBox 7"/>
          <p:cNvSpPr txBox="1"/>
          <p:nvPr/>
        </p:nvSpPr>
        <p:spPr>
          <a:xfrm>
            <a:off x="1766184" y="3091483"/>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Hashin</a:t>
            </a:r>
            <a:r>
              <a:rPr lang="zh-CN" altLang="en-US" sz="1400" dirty="0" smtClean="0"/>
              <a:t>准则</a:t>
            </a:r>
            <a:endParaRPr lang="en-US" sz="1400" dirty="0" smtClean="0"/>
          </a:p>
        </p:txBody>
      </p:sp>
      <p:sp>
        <p:nvSpPr>
          <p:cNvPr id="52" name="TextBox 7"/>
          <p:cNvSpPr txBox="1"/>
          <p:nvPr/>
        </p:nvSpPr>
        <p:spPr>
          <a:xfrm>
            <a:off x="1766184" y="177513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Tsai-Hill</a:t>
            </a:r>
            <a:r>
              <a:rPr lang="zh-CN" altLang="en-US" sz="1400" dirty="0" smtClean="0"/>
              <a:t>准则</a:t>
            </a:r>
            <a:endParaRPr lang="en-US" sz="1200" b="0" dirty="0" smtClean="0"/>
          </a:p>
        </p:txBody>
      </p:sp>
      <p:sp>
        <p:nvSpPr>
          <p:cNvPr id="53" name="TextBox 7"/>
          <p:cNvSpPr txBox="1"/>
          <p:nvPr/>
        </p:nvSpPr>
        <p:spPr>
          <a:xfrm>
            <a:off x="1766184" y="2228628"/>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4" name="TextBox 7"/>
          <p:cNvSpPr txBox="1"/>
          <p:nvPr/>
        </p:nvSpPr>
        <p:spPr>
          <a:xfrm>
            <a:off x="1766184" y="2654660"/>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5" name="文本框 54"/>
          <p:cNvSpPr txBox="1"/>
          <p:nvPr/>
        </p:nvSpPr>
        <p:spPr>
          <a:xfrm>
            <a:off x="3297001" y="1294479"/>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W, Wu E </a:t>
            </a:r>
            <a:r>
              <a:rPr lang="pl-PL" altLang="zh-CN" sz="1400" dirty="0" smtClean="0">
                <a:latin typeface="Times New Roman" panose="02020603050405020304" pitchFamily="18" charset="0"/>
                <a:cs typeface="Times New Roman" panose="02020603050405020304" pitchFamily="18" charset="0"/>
              </a:rPr>
              <a:t>M.</a:t>
            </a:r>
            <a:r>
              <a:rPr lang="en-US" altLang="zh-CN" sz="1400" dirty="0" smtClean="0">
                <a:latin typeface="Times New Roman" panose="02020603050405020304" pitchFamily="18" charset="0"/>
                <a:cs typeface="Times New Roman" panose="02020603050405020304" pitchFamily="18" charset="0"/>
              </a:rPr>
              <a:t>1971</a:t>
            </a:r>
            <a:endParaRPr lang="en-US" altLang="zh-CN" sz="14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290354" y="1797997"/>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a:t>
            </a:r>
            <a:r>
              <a:rPr lang="pl-PL" altLang="zh-CN" sz="1400" dirty="0" smtClean="0">
                <a:latin typeface="Times New Roman" panose="02020603050405020304" pitchFamily="18" charset="0"/>
                <a:cs typeface="Times New Roman" panose="02020603050405020304" pitchFamily="18" charset="0"/>
              </a:rPr>
              <a:t>W.</a:t>
            </a:r>
            <a:r>
              <a:rPr lang="en-US" altLang="zh-CN" sz="1400" dirty="0" smtClean="0">
                <a:latin typeface="Times New Roman" panose="02020603050405020304" pitchFamily="18" charset="0"/>
                <a:cs typeface="Times New Roman" panose="02020603050405020304" pitchFamily="18" charset="0"/>
              </a:rPr>
              <a:t>1965</a:t>
            </a:r>
            <a:endParaRPr lang="en-US" altLang="zh-CN" sz="1400" dirty="0">
              <a:latin typeface="Times New Roman" panose="02020603050405020304" pitchFamily="18" charset="0"/>
              <a:cs typeface="Times New Roman" panose="02020603050405020304" pitchFamily="18" charset="0"/>
            </a:endParaRPr>
          </a:p>
        </p:txBody>
      </p:sp>
      <p:sp>
        <p:nvSpPr>
          <p:cNvPr id="3" name="矩形 2"/>
          <p:cNvSpPr/>
          <p:nvPr/>
        </p:nvSpPr>
        <p:spPr>
          <a:xfrm>
            <a:off x="3270302" y="3076937"/>
            <a:ext cx="2037802"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Hashin Z, </a:t>
            </a:r>
            <a:r>
              <a:rPr lang="en-US" altLang="zh-CN" sz="1400" dirty="0" err="1">
                <a:latin typeface="Times New Roman" panose="02020603050405020304" pitchFamily="18" charset="0"/>
                <a:ea typeface="宋体" panose="02010600030101010101" pitchFamily="2" charset="-122"/>
              </a:rPr>
              <a:t>Rotem</a:t>
            </a:r>
            <a:r>
              <a:rPr lang="en-US" altLang="zh-CN" sz="1400" dirty="0">
                <a:latin typeface="Times New Roman" panose="02020603050405020304" pitchFamily="18" charset="0"/>
                <a:ea typeface="宋体" panose="02010600030101010101" pitchFamily="2" charset="-122"/>
              </a:rPr>
              <a:t> A.</a:t>
            </a:r>
            <a:endParaRPr lang="zh-CN" altLang="en-US" sz="1400" dirty="0"/>
          </a:p>
        </p:txBody>
      </p:sp>
      <p:pic>
        <p:nvPicPr>
          <p:cNvPr id="57" name="图片 56"/>
          <p:cNvPicPr>
            <a:picLocks noChangeAspect="1"/>
          </p:cNvPicPr>
          <p:nvPr/>
        </p:nvPicPr>
        <p:blipFill rotWithShape="1">
          <a:blip r:embed="rId8"/>
          <a:srcRect l="1265" t="2591" r="3642" b="5153"/>
          <a:stretch/>
        </p:blipFill>
        <p:spPr>
          <a:xfrm>
            <a:off x="5749831" y="1143900"/>
            <a:ext cx="3070641" cy="2374734"/>
          </a:xfrm>
          <a:prstGeom prst="rect">
            <a:avLst/>
          </a:prstGeom>
        </p:spPr>
      </p:pic>
      <p:sp>
        <p:nvSpPr>
          <p:cNvPr id="58" name="TextBox 7"/>
          <p:cNvSpPr txBox="1"/>
          <p:nvPr/>
        </p:nvSpPr>
        <p:spPr>
          <a:xfrm>
            <a:off x="251520" y="5887461"/>
            <a:ext cx="4709822"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连续损伤模型避免了材料折减系数的不确定性；大开孔复合材料层合板的损伤研究较为缺乏</a:t>
            </a:r>
            <a:r>
              <a:rPr kumimoji="0" lang="zh-CN" altLang="zh-CN"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a:p>
        </p:txBody>
      </p:sp>
    </p:spTree>
    <p:custDataLst>
      <p:tags r:id="rId1"/>
    </p:custDataLst>
    <p:extLst>
      <p:ext uri="{BB962C8B-B14F-4D97-AF65-F5344CB8AC3E}">
        <p14:creationId xmlns:p14="http://schemas.microsoft.com/office/powerpoint/2010/main" val="406138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1.4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640175" y="2150836"/>
            <a:ext cx="2493120" cy="830958"/>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除了预测极限载荷，层合板从初始破坏到彻底破坏的过程研究较少</a:t>
            </a:r>
          </a:p>
        </p:txBody>
      </p:sp>
      <p:sp>
        <p:nvSpPr>
          <p:cNvPr id="47" name="矩形 46"/>
          <p:cNvSpPr/>
          <p:nvPr/>
        </p:nvSpPr>
        <p:spPr bwMode="auto">
          <a:xfrm>
            <a:off x="3462554" y="2118962"/>
            <a:ext cx="2582535" cy="825592"/>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无孔和含小孔的层</a:t>
            </a:r>
            <a:r>
              <a:rPr lang="zh-CN" altLang="en-US" dirty="0">
                <a:solidFill>
                  <a:srgbClr val="0000FF"/>
                </a:solidFill>
                <a:latin typeface="黑体" panose="02010609060101010101" pitchFamily="49" charset="-122"/>
                <a:ea typeface="黑体" panose="02010609060101010101" pitchFamily="49" charset="-122"/>
              </a:rPr>
              <a:t>合</a:t>
            </a:r>
            <a:r>
              <a:rPr lang="zh-CN" altLang="en-US" dirty="0" smtClean="0">
                <a:solidFill>
                  <a:srgbClr val="0000FF"/>
                </a:solidFill>
                <a:latin typeface="黑体" panose="02010609060101010101" pitchFamily="49" charset="-122"/>
                <a:ea typeface="黑体" panose="02010609060101010101" pitchFamily="49" charset="-122"/>
              </a:rPr>
              <a:t>板较多，大开孔的失效研究相对缺乏</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48" name="矩形 47"/>
          <p:cNvSpPr/>
          <p:nvPr/>
        </p:nvSpPr>
        <p:spPr bwMode="auto">
          <a:xfrm>
            <a:off x="6304069" y="2118962"/>
            <a:ext cx="2477644" cy="873567"/>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较少考虑复合材料中的剪切非线性效应和就地强度效应</a:t>
            </a:r>
            <a:endParaRPr lang="zh-CN" altLang="en-US" dirty="0">
              <a:solidFill>
                <a:srgbClr val="0000FF"/>
              </a:solidFill>
              <a:latin typeface="黑体" panose="02010609060101010101" pitchFamily="49" charset="-122"/>
              <a:ea typeface="黑体" panose="02010609060101010101" pitchFamily="49" charset="-122"/>
            </a:endParaRPr>
          </a:p>
        </p:txBody>
      </p:sp>
      <p:cxnSp>
        <p:nvCxnSpPr>
          <p:cNvPr id="57" name="肘形连接符 56"/>
          <p:cNvCxnSpPr/>
          <p:nvPr/>
        </p:nvCxnSpPr>
        <p:spPr bwMode="auto">
          <a:xfrm rot="5400000" flipH="1" flipV="1">
            <a:off x="3149827" y="587777"/>
            <a:ext cx="351447" cy="287763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a:endCxn id="48" idx="0"/>
          </p:cNvCxnSpPr>
          <p:nvPr/>
        </p:nvCxnSpPr>
        <p:spPr bwMode="auto">
          <a:xfrm>
            <a:off x="4752722" y="1850869"/>
            <a:ext cx="2790169" cy="268093"/>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66" name="直接连接符 65"/>
          <p:cNvCxnSpPr>
            <a:stCxn id="3" idx="2"/>
            <a:endCxn id="47" idx="0"/>
          </p:cNvCxnSpPr>
          <p:nvPr/>
        </p:nvCxnSpPr>
        <p:spPr bwMode="auto">
          <a:xfrm>
            <a:off x="4752723" y="1745429"/>
            <a:ext cx="1099" cy="373533"/>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17" name="矩形 116"/>
          <p:cNvSpPr/>
          <p:nvPr/>
        </p:nvSpPr>
        <p:spPr bwMode="auto">
          <a:xfrm>
            <a:off x="0" y="4585147"/>
            <a:ext cx="2720822" cy="173295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通过</a:t>
            </a:r>
            <a:r>
              <a:rPr lang="zh-CN" altLang="en-US" sz="1600" dirty="0">
                <a:solidFill>
                  <a:srgbClr val="0000FF"/>
                </a:solidFill>
                <a:latin typeface="宋体" panose="02010600030101010101" pitchFamily="2" charset="-122"/>
                <a:ea typeface="宋体" panose="02010600030101010101" pitchFamily="2" charset="-122"/>
              </a:rPr>
              <a:t>实验对不同铺层及不同孔径的大开孔复合材料层合板的破坏进行研究</a:t>
            </a:r>
            <a:r>
              <a:rPr lang="zh-CN" altLang="en-US" sz="1600" dirty="0" smtClean="0">
                <a:solidFill>
                  <a:srgbClr val="0000FF"/>
                </a:solidFill>
                <a:latin typeface="宋体" panose="02010600030101010101" pitchFamily="2" charset="-122"/>
                <a:ea typeface="宋体" panose="02010600030101010101" pitchFamily="2" charset="-122"/>
              </a:rPr>
              <a:t>。得到大</a:t>
            </a:r>
            <a:r>
              <a:rPr lang="zh-CN" altLang="en-US" sz="1600" dirty="0">
                <a:solidFill>
                  <a:srgbClr val="0000FF"/>
                </a:solidFill>
                <a:latin typeface="宋体" panose="02010600030101010101" pitchFamily="2" charset="-122"/>
                <a:ea typeface="宋体" panose="02010600030101010101" pitchFamily="2" charset="-122"/>
              </a:rPr>
              <a:t>开孔层合板在单向拉伸载荷作用下的损伤特征和破坏机理。</a:t>
            </a:r>
          </a:p>
        </p:txBody>
      </p:sp>
      <p:sp>
        <p:nvSpPr>
          <p:cNvPr id="120" name="矩形 119"/>
          <p:cNvSpPr/>
          <p:nvPr/>
        </p:nvSpPr>
        <p:spPr bwMode="auto">
          <a:xfrm>
            <a:off x="3090291" y="4557256"/>
            <a:ext cx="2904877" cy="1959781"/>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将</a:t>
            </a:r>
            <a:r>
              <a:rPr lang="en-US" altLang="zh-CN" sz="1600" dirty="0" smtClean="0">
                <a:solidFill>
                  <a:srgbClr val="0000FF"/>
                </a:solidFill>
                <a:latin typeface="宋体" panose="02010600030101010101" pitchFamily="2" charset="-122"/>
                <a:ea typeface="宋体" panose="02010600030101010101" pitchFamily="2" charset="-122"/>
              </a:rPr>
              <a:t>Hashin</a:t>
            </a:r>
            <a:r>
              <a:rPr lang="zh-CN" altLang="en-US" sz="1600" dirty="0" smtClean="0">
                <a:solidFill>
                  <a:srgbClr val="0000FF"/>
                </a:solidFill>
                <a:latin typeface="宋体" panose="02010600030101010101" pitchFamily="2" charset="-122"/>
                <a:ea typeface="宋体" panose="02010600030101010101" pitchFamily="2" charset="-122"/>
              </a:rPr>
              <a:t>准则</a:t>
            </a:r>
            <a:r>
              <a:rPr lang="zh-CN" altLang="en-US" sz="1600" dirty="0">
                <a:solidFill>
                  <a:srgbClr val="0000FF"/>
                </a:solidFill>
                <a:latin typeface="宋体" panose="02010600030101010101" pitchFamily="2" charset="-122"/>
                <a:ea typeface="宋体" panose="02010600030101010101" pitchFamily="2" charset="-122"/>
              </a:rPr>
              <a:t>作为是否发生损伤的判断</a:t>
            </a:r>
            <a:r>
              <a:rPr lang="zh-CN" altLang="en-US" sz="1600" dirty="0" smtClean="0">
                <a:solidFill>
                  <a:srgbClr val="0000FF"/>
                </a:solidFill>
                <a:latin typeface="宋体" panose="02010600030101010101" pitchFamily="2" charset="-122"/>
                <a:ea typeface="宋体" panose="02010600030101010101" pitchFamily="2" charset="-122"/>
              </a:rPr>
              <a:t>，并采用</a:t>
            </a:r>
            <a:r>
              <a:rPr lang="zh-CN" altLang="en-US" sz="1600" dirty="0">
                <a:solidFill>
                  <a:srgbClr val="0000FF"/>
                </a:solidFill>
                <a:latin typeface="宋体" panose="02010600030101010101" pitchFamily="2" charset="-122"/>
                <a:ea typeface="宋体" panose="02010600030101010101" pitchFamily="2" charset="-122"/>
              </a:rPr>
              <a:t>连续损伤模型对复合材料破坏过程中的性能进行退化</a:t>
            </a:r>
            <a:r>
              <a:rPr lang="zh-CN" altLang="en-US" sz="1600" dirty="0" smtClean="0">
                <a:solidFill>
                  <a:srgbClr val="0000FF"/>
                </a:solidFill>
                <a:latin typeface="宋体" panose="02010600030101010101" pitchFamily="2" charset="-122"/>
                <a:ea typeface="宋体" panose="02010600030101010101" pitchFamily="2" charset="-122"/>
              </a:rPr>
              <a:t>模拟。</a:t>
            </a:r>
            <a:r>
              <a:rPr lang="zh-CN" altLang="en-US" sz="1600" dirty="0">
                <a:solidFill>
                  <a:srgbClr val="0000FF"/>
                </a:solidFill>
                <a:latin typeface="宋体" panose="02010600030101010101" pitchFamily="2" charset="-122"/>
                <a:ea typeface="宋体" panose="02010600030101010101" pitchFamily="2" charset="-122"/>
              </a:rPr>
              <a:t>同时，引入剪切非线性效应和就地强度效应这两种</a:t>
            </a:r>
            <a:r>
              <a:rPr lang="zh-CN" altLang="en-US" sz="1600" dirty="0" smtClean="0">
                <a:solidFill>
                  <a:srgbClr val="0000FF"/>
                </a:solidFill>
                <a:latin typeface="宋体" panose="02010600030101010101" pitchFamily="2" charset="-122"/>
                <a:ea typeface="宋体" panose="02010600030101010101" pitchFamily="2" charset="-122"/>
              </a:rPr>
              <a:t>理论完善模型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276684" y="4536190"/>
            <a:ext cx="2601772" cy="2239149"/>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a:solidFill>
                  <a:srgbClr val="0000FF"/>
                </a:solidFill>
                <a:latin typeface="宋体" panose="02010600030101010101" pitchFamily="2" charset="-122"/>
                <a:ea typeface="宋体" panose="02010600030101010101" pitchFamily="2" charset="-122"/>
              </a:rPr>
              <a:t>通过</a:t>
            </a:r>
            <a:r>
              <a:rPr lang="en-US" altLang="zh-CN" sz="1600" dirty="0">
                <a:solidFill>
                  <a:srgbClr val="0000FF"/>
                </a:solidFill>
                <a:latin typeface="宋体" panose="02010600030101010101" pitchFamily="2" charset="-122"/>
                <a:ea typeface="宋体" panose="02010600030101010101" pitchFamily="2" charset="-122"/>
              </a:rPr>
              <a:t>Fortran</a:t>
            </a:r>
            <a:r>
              <a:rPr lang="zh-CN" altLang="en-US" sz="1600" dirty="0">
                <a:solidFill>
                  <a:srgbClr val="0000FF"/>
                </a:solidFill>
                <a:latin typeface="宋体" panose="02010600030101010101" pitchFamily="2" charset="-122"/>
                <a:ea typeface="宋体" panose="02010600030101010101" pitchFamily="2" charset="-122"/>
              </a:rPr>
              <a:t>语言编写</a:t>
            </a:r>
            <a:r>
              <a:rPr lang="en-US" altLang="zh-CN" sz="1600" dirty="0">
                <a:solidFill>
                  <a:srgbClr val="0000FF"/>
                </a:solidFill>
                <a:latin typeface="宋体" panose="02010600030101010101" pitchFamily="2" charset="-122"/>
                <a:ea typeface="宋体" panose="02010600030101010101" pitchFamily="2" charset="-122"/>
              </a:rPr>
              <a:t>UMAT</a:t>
            </a:r>
            <a:r>
              <a:rPr lang="zh-CN" altLang="en-US" sz="1600" dirty="0">
                <a:solidFill>
                  <a:srgbClr val="0000FF"/>
                </a:solidFill>
                <a:latin typeface="宋体" panose="02010600030101010101" pitchFamily="2" charset="-122"/>
                <a:ea typeface="宋体" panose="02010600030101010101" pitchFamily="2" charset="-122"/>
              </a:rPr>
              <a:t>子程序，结合有限元软件，对大开口复合材料层合板在单向拉伸载荷作用下的损伤破坏过程进行</a:t>
            </a:r>
            <a:r>
              <a:rPr lang="zh-CN" altLang="en-US" sz="1600" dirty="0" smtClean="0">
                <a:solidFill>
                  <a:srgbClr val="0000FF"/>
                </a:solidFill>
                <a:latin typeface="宋体" panose="02010600030101010101" pitchFamily="2" charset="-122"/>
                <a:ea typeface="宋体" panose="02010600030101010101" pitchFamily="2" charset="-122"/>
              </a:rPr>
              <a:t>数值模拟，并将计算结果与实验</a:t>
            </a:r>
            <a:r>
              <a:rPr lang="zh-CN" altLang="en-US" sz="1600" dirty="0">
                <a:solidFill>
                  <a:srgbClr val="0000FF"/>
                </a:solidFill>
                <a:latin typeface="宋体" panose="02010600030101010101" pitchFamily="2" charset="-122"/>
                <a:ea typeface="宋体" panose="02010600030101010101" pitchFamily="2" charset="-122"/>
              </a:rPr>
              <a:t>结果对比得到层合板破坏的极限载荷以及损伤演化的</a:t>
            </a:r>
            <a:r>
              <a:rPr lang="zh-CN" altLang="en-US" sz="1600" dirty="0" smtClean="0">
                <a:solidFill>
                  <a:srgbClr val="0000FF"/>
                </a:solidFill>
                <a:latin typeface="宋体" panose="02010600030101010101" pitchFamily="2" charset="-122"/>
                <a:ea typeface="宋体" panose="02010600030101010101" pitchFamily="2" charset="-122"/>
              </a:rPr>
              <a:t>过程。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228759" y="3779007"/>
            <a:ext cx="3047925" cy="40981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大开孔复合材料层合板结构</a:t>
            </a:r>
            <a:endParaRPr lang="zh-CN" altLang="en-US" b="1" dirty="0">
              <a:solidFill>
                <a:srgbClr val="C00000"/>
              </a:solidFill>
              <a:latin typeface="Arial" pitchFamily="34" charset="0"/>
              <a:ea typeface="宋体" pitchFamily="2" charset="-122"/>
            </a:endParaRPr>
          </a:p>
        </p:txBody>
      </p:sp>
      <p:cxnSp>
        <p:nvCxnSpPr>
          <p:cNvPr id="154" name="肘形连接符 153"/>
          <p:cNvCxnSpPr/>
          <p:nvPr/>
        </p:nvCxnSpPr>
        <p:spPr bwMode="auto">
          <a:xfrm>
            <a:off x="4746921" y="4313579"/>
            <a:ext cx="2733906" cy="229499"/>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a:stCxn id="117" idx="0"/>
          </p:cNvCxnSpPr>
          <p:nvPr/>
        </p:nvCxnSpPr>
        <p:spPr bwMode="auto">
          <a:xfrm rot="5400000" flipH="1" flipV="1">
            <a:off x="2915213" y="2761833"/>
            <a:ext cx="268513" cy="33781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4" y="3169180"/>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21" name="直接连接符 20"/>
          <p:cNvCxnSpPr>
            <a:stCxn id="47" idx="2"/>
            <a:endCxn id="162" idx="0"/>
          </p:cNvCxnSpPr>
          <p:nvPr/>
        </p:nvCxnSpPr>
        <p:spPr bwMode="auto">
          <a:xfrm flipH="1">
            <a:off x="4752722" y="2944554"/>
            <a:ext cx="1100" cy="224626"/>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a:stCxn id="162" idx="2"/>
            <a:endCxn id="122" idx="0"/>
          </p:cNvCxnSpPr>
          <p:nvPr/>
        </p:nvCxnSpPr>
        <p:spPr bwMode="auto">
          <a:xfrm>
            <a:off x="4752722" y="3601228"/>
            <a:ext cx="0" cy="177779"/>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接连接符 29"/>
          <p:cNvCxnSpPr>
            <a:stCxn id="122" idx="2"/>
          </p:cNvCxnSpPr>
          <p:nvPr/>
        </p:nvCxnSpPr>
        <p:spPr bwMode="auto">
          <a:xfrm flipH="1">
            <a:off x="4752721" y="4188822"/>
            <a:ext cx="1" cy="332423"/>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5"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2"/>
          <p:cNvGrpSpPr>
            <a:grpSpLocks/>
          </p:cNvGrpSpPr>
          <p:nvPr/>
        </p:nvGrpSpPr>
        <p:grpSpPr bwMode="auto">
          <a:xfrm>
            <a:off x="698076" y="2486767"/>
            <a:ext cx="606086" cy="529062"/>
            <a:chOff x="1110" y="2656"/>
            <a:chExt cx="1549" cy="1351"/>
          </a:xfrm>
          <a:solidFill>
            <a:srgbClr val="00B050"/>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52"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8</a:t>
            </a:fld>
            <a:endParaRPr lang="en-US" altLang="zh-CN"/>
          </a:p>
        </p:txBody>
      </p:sp>
    </p:spTree>
    <p:extLst>
      <p:ext uri="{BB962C8B-B14F-4D97-AF65-F5344CB8AC3E}">
        <p14:creationId xmlns:p14="http://schemas.microsoft.com/office/powerpoint/2010/main" val="32933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连续损伤模型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圆角矩形 21"/>
          <p:cNvSpPr/>
          <p:nvPr/>
        </p:nvSpPr>
        <p:spPr bwMode="auto">
          <a:xfrm>
            <a:off x="3910974" y="126876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251520" y="126876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a:xfrm>
            <a:off x="251520" y="1414751"/>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25" name="图片 24"/>
          <p:cNvPicPr>
            <a:picLocks noChangeAspect="1"/>
          </p:cNvPicPr>
          <p:nvPr/>
        </p:nvPicPr>
        <p:blipFill>
          <a:blip r:embed="rId3"/>
          <a:stretch>
            <a:fillRect/>
          </a:stretch>
        </p:blipFill>
        <p:spPr>
          <a:xfrm>
            <a:off x="357159" y="1806556"/>
            <a:ext cx="3474506" cy="3206367"/>
          </a:xfrm>
          <a:prstGeom prst="rect">
            <a:avLst/>
          </a:prstGeom>
        </p:spPr>
      </p:pic>
      <p:sp>
        <p:nvSpPr>
          <p:cNvPr id="27" name="文本框 26"/>
          <p:cNvSpPr txBox="1"/>
          <p:nvPr/>
        </p:nvSpPr>
        <p:spPr>
          <a:xfrm>
            <a:off x="3951566" y="327949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28" name="图片 27"/>
          <p:cNvPicPr>
            <a:picLocks noChangeAspect="1"/>
          </p:cNvPicPr>
          <p:nvPr/>
        </p:nvPicPr>
        <p:blipFill>
          <a:blip r:embed="rId4"/>
          <a:stretch>
            <a:fillRect/>
          </a:stretch>
        </p:blipFill>
        <p:spPr>
          <a:xfrm>
            <a:off x="4189198" y="3685649"/>
            <a:ext cx="1696720" cy="878205"/>
          </a:xfrm>
          <a:prstGeom prst="rect">
            <a:avLst/>
          </a:prstGeom>
        </p:spPr>
      </p:pic>
      <p:pic>
        <p:nvPicPr>
          <p:cNvPr id="29" name="图片 28"/>
          <p:cNvPicPr>
            <a:picLocks noChangeAspect="1"/>
          </p:cNvPicPr>
          <p:nvPr/>
        </p:nvPicPr>
        <p:blipFill>
          <a:blip r:embed="rId5"/>
          <a:stretch>
            <a:fillRect/>
          </a:stretch>
        </p:blipFill>
        <p:spPr>
          <a:xfrm>
            <a:off x="6025178" y="3509884"/>
            <a:ext cx="930275" cy="494665"/>
          </a:xfrm>
          <a:prstGeom prst="rect">
            <a:avLst/>
          </a:prstGeom>
        </p:spPr>
      </p:pic>
      <p:pic>
        <p:nvPicPr>
          <p:cNvPr id="30" name="图片 29"/>
          <p:cNvPicPr>
            <a:picLocks noChangeAspect="1"/>
          </p:cNvPicPr>
          <p:nvPr/>
        </p:nvPicPr>
        <p:blipFill>
          <a:blip r:embed="rId6"/>
          <a:stretch>
            <a:fillRect/>
          </a:stretch>
        </p:blipFill>
        <p:spPr>
          <a:xfrm>
            <a:off x="5995283" y="4027527"/>
            <a:ext cx="1062152" cy="567817"/>
          </a:xfrm>
          <a:prstGeom prst="rect">
            <a:avLst/>
          </a:prstGeom>
        </p:spPr>
      </p:pic>
      <p:sp>
        <p:nvSpPr>
          <p:cNvPr id="31" name="文本框 30"/>
          <p:cNvSpPr txBox="1"/>
          <p:nvPr/>
        </p:nvSpPr>
        <p:spPr>
          <a:xfrm>
            <a:off x="3920454" y="1403231"/>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34" name="文本框 33"/>
          <p:cNvSpPr txBox="1"/>
          <p:nvPr/>
        </p:nvSpPr>
        <p:spPr>
          <a:xfrm>
            <a:off x="3992121" y="1771799"/>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a:t>
            </a:r>
            <a:r>
              <a:rPr lang="zh-CN" altLang="en-US" sz="1600" dirty="0">
                <a:latin typeface="Times New Roman" panose="02020603050405020304" pitchFamily="18" charset="0"/>
                <a:cs typeface="Times New Roman" panose="02020603050405020304" pitchFamily="18" charset="0"/>
                <a:sym typeface="+mn-ea"/>
              </a:rPr>
              <a:t>刚度</a:t>
            </a:r>
            <a:r>
              <a:rPr lang="zh-CN" altLang="en-US" sz="1600" dirty="0" smtClean="0">
                <a:latin typeface="Times New Roman" panose="02020603050405020304" pitchFamily="18" charset="0"/>
                <a:cs typeface="Times New Roman" panose="02020603050405020304" pitchFamily="18" charset="0"/>
                <a:sym typeface="+mn-ea"/>
              </a:rPr>
              <a:t>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7"/>
          <a:stretch>
            <a:fillRect/>
          </a:stretch>
        </p:blipFill>
        <p:spPr>
          <a:xfrm>
            <a:off x="5214938" y="2889769"/>
            <a:ext cx="2480236" cy="256829"/>
          </a:xfrm>
          <a:prstGeom prst="rect">
            <a:avLst/>
          </a:prstGeom>
        </p:spPr>
      </p:pic>
      <p:pic>
        <p:nvPicPr>
          <p:cNvPr id="35" name="图片 34"/>
          <p:cNvPicPr>
            <a:picLocks noChangeAspect="1"/>
          </p:cNvPicPr>
          <p:nvPr/>
        </p:nvPicPr>
        <p:blipFill>
          <a:blip r:embed="rId8"/>
          <a:stretch>
            <a:fillRect/>
          </a:stretch>
        </p:blipFill>
        <p:spPr>
          <a:xfrm>
            <a:off x="4050543" y="2133331"/>
            <a:ext cx="5005313" cy="712929"/>
          </a:xfrm>
          <a:prstGeom prst="rect">
            <a:avLst/>
          </a:prstGeom>
        </p:spPr>
      </p:pic>
      <p:pic>
        <p:nvPicPr>
          <p:cNvPr id="36" name="图片 35"/>
          <p:cNvPicPr/>
          <p:nvPr/>
        </p:nvPicPr>
        <p:blipFill>
          <a:blip r:embed="rId9">
            <a:extLst>
              <a:ext uri="{28A0092B-C50C-407E-A947-70E740481C1C}">
                <a14:useLocalDpi xmlns:a14="http://schemas.microsoft.com/office/drawing/2010/main" val="0"/>
              </a:ext>
            </a:extLst>
          </a:blip>
          <a:stretch>
            <a:fillRect/>
          </a:stretch>
        </p:blipFill>
        <p:spPr>
          <a:xfrm>
            <a:off x="4396166" y="4715125"/>
            <a:ext cx="2264066" cy="1581980"/>
          </a:xfrm>
          <a:prstGeom prst="rect">
            <a:avLst/>
          </a:prstGeom>
        </p:spPr>
      </p:pic>
      <p:sp>
        <p:nvSpPr>
          <p:cNvPr id="37" name="文本框 36"/>
          <p:cNvSpPr txBox="1"/>
          <p:nvPr/>
        </p:nvSpPr>
        <p:spPr>
          <a:xfrm>
            <a:off x="6955453" y="4754813"/>
            <a:ext cx="2075356" cy="1384995"/>
          </a:xfrm>
          <a:prstGeom prst="rect">
            <a:avLst/>
          </a:prstGeom>
          <a:noFill/>
          <a:ln>
            <a:solidFill>
              <a:schemeClr val="accent2"/>
            </a:solidFill>
          </a:ln>
        </p:spPr>
        <p:txBody>
          <a:bodyPr wrap="square" rtlCol="0">
            <a:spAutoFit/>
          </a:bodyPr>
          <a:lstStyle/>
          <a:p>
            <a:r>
              <a:rPr lang="zh-CN" altLang="zh-CN" sz="1400" b="1" dirty="0">
                <a:solidFill>
                  <a:srgbClr val="FF0000"/>
                </a:solidFill>
              </a:rPr>
              <a:t>损伤的演化过程受到损伤变量的控制，在从损伤开始到材料完全破坏的过程中，损伤变量由</a:t>
            </a:r>
            <a:r>
              <a:rPr lang="en-US" altLang="zh-CN" sz="1400" b="1" dirty="0">
                <a:solidFill>
                  <a:srgbClr val="FF0000"/>
                </a:solidFill>
              </a:rPr>
              <a:t>0</a:t>
            </a:r>
            <a:r>
              <a:rPr lang="zh-CN" altLang="zh-CN" sz="1400" b="1" dirty="0">
                <a:solidFill>
                  <a:srgbClr val="FF0000"/>
                </a:solidFill>
              </a:rPr>
              <a:t>（未损伤状态）逐渐变为</a:t>
            </a:r>
            <a:r>
              <a:rPr lang="en-US" altLang="zh-CN" sz="1400" b="1" dirty="0">
                <a:solidFill>
                  <a:srgbClr val="FF0000"/>
                </a:solidFill>
              </a:rPr>
              <a:t>1</a:t>
            </a:r>
            <a:r>
              <a:rPr lang="zh-CN" altLang="zh-CN" sz="1400" b="1" dirty="0">
                <a:solidFill>
                  <a:srgbClr val="FF0000"/>
                </a:solidFill>
              </a:rPr>
              <a:t>（完全破坏），</a:t>
            </a:r>
            <a:endParaRPr lang="zh-CN" altLang="en-US" sz="1400" b="1" dirty="0">
              <a:solidFill>
                <a:srgbClr val="FF0000"/>
              </a:solidFill>
            </a:endParaRPr>
          </a:p>
        </p:txBody>
      </p:sp>
      <p:sp>
        <p:nvSpPr>
          <p:cNvPr id="7" name="灯片编号占位符 6"/>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3"/>
</p:tagLst>
</file>

<file path=ppt/tags/tag2.xml><?xml version="1.0" encoding="utf-8"?>
<p:tagLst xmlns:a="http://schemas.openxmlformats.org/drawingml/2006/main" xmlns:r="http://schemas.openxmlformats.org/officeDocument/2006/relationships" xmlns:p="http://schemas.openxmlformats.org/presentationml/2006/main">
  <p:tag name="TIMING" val="|127.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24806</TotalTime>
  <Words>2976</Words>
  <Application>Microsoft Office PowerPoint</Application>
  <PresentationFormat>全屏显示(4:3)</PresentationFormat>
  <Paragraphs>584</Paragraphs>
  <Slides>33</Slides>
  <Notes>25</Notes>
  <HiddenSlides>0</HiddenSlides>
  <MMClips>6</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8" baseType="lpstr">
      <vt:lpstr>方正姚体</vt:lpstr>
      <vt:lpstr>黑体</vt:lpstr>
      <vt:lpstr>楷体</vt:lpstr>
      <vt:lpstr>宋体</vt:lpstr>
      <vt:lpstr>Arial</vt:lpstr>
      <vt:lpstr>Calibri</vt:lpstr>
      <vt:lpstr>Cambria Math</vt:lpstr>
      <vt:lpstr>Garamond</vt:lpstr>
      <vt:lpstr>Lucida Sans Unicode</vt:lpstr>
      <vt:lpstr>Times New Roman</vt:lpstr>
      <vt:lpstr>Wingdings</vt:lpstr>
      <vt:lpstr>Edge</vt:lpstr>
      <vt:lpstr>Equation</vt:lpstr>
      <vt:lpstr>Equation.KSEE3</vt:lpstr>
      <vt:lpstr>Equation.3</vt:lpstr>
      <vt:lpstr>大开孔复合材料层合板的 渐进失效分析</vt:lpstr>
      <vt:lpstr>目录</vt:lpstr>
      <vt:lpstr>目录</vt:lpstr>
      <vt:lpstr>1.1 研究背景及意义 </vt:lpstr>
      <vt:lpstr>1.2 开孔复合材料层合板的破坏理论</vt:lpstr>
      <vt:lpstr>1.3 复合材料的强度准则和退化模型</vt:lpstr>
      <vt:lpstr>1.4 总结</vt:lpstr>
      <vt:lpstr>目录</vt:lpstr>
      <vt:lpstr>2.1 连续损伤模型</vt:lpstr>
      <vt:lpstr>2.2 损伤变量演化法则</vt:lpstr>
      <vt:lpstr>2.3 剪切非线性和就地强度理论</vt:lpstr>
      <vt:lpstr>2.4 损伤模型在ABAQUS中的应用</vt:lpstr>
      <vt:lpstr>目录</vt:lpstr>
      <vt:lpstr>3.1 实验方法</vt:lpstr>
      <vt:lpstr>3.2 破坏载荷分析</vt:lpstr>
      <vt:lpstr>3.3 DIC结果分析（i）</vt:lpstr>
      <vt:lpstr>3.3 DIC结果分析（ii）</vt:lpstr>
      <vt:lpstr>目录</vt:lpstr>
      <vt:lpstr>4.1 ABAQUS建模</vt:lpstr>
      <vt:lpstr>4.2 大开孔层合板的损伤演化模拟（i）  </vt:lpstr>
      <vt:lpstr>4.2 大开孔层合板的损伤演化模拟（ii）  </vt:lpstr>
      <vt:lpstr>4.2 大开孔层合板的损伤演化模拟（iii）  </vt:lpstr>
      <vt:lpstr>4.2 大开孔层合板的损伤演化模拟（iv）  </vt:lpstr>
      <vt:lpstr>4.3 大开孔层合板的失效载荷计算(i) </vt:lpstr>
      <vt:lpstr>4.3 大开孔层合板的失效载荷计算(ii) </vt:lpstr>
      <vt:lpstr>4.3 大开孔层合板的失效载荷计算(iii) </vt:lpstr>
      <vt:lpstr>PowerPoint 演示文稿</vt:lpstr>
      <vt:lpstr>PowerPoint 演示文稿</vt:lpstr>
      <vt:lpstr>目录</vt:lpstr>
      <vt:lpstr>5.1 工作总结</vt:lpstr>
      <vt:lpstr>5.2 研究展望</vt:lpstr>
      <vt:lpstr>硕士期间发表和完成的论文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1995</cp:revision>
  <cp:lastPrinted>2014-08-15T00:46:59Z</cp:lastPrinted>
  <dcterms:created xsi:type="dcterms:W3CDTF">1601-01-01T00:00:00Z</dcterms:created>
  <dcterms:modified xsi:type="dcterms:W3CDTF">2018-06-01T02:42:56Z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